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heme/theme2.xml" ContentType="application/vnd.openxmlformats-officedocument.theme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64.xml" ContentType="application/vnd.openxmlformats-officedocument.presentationml.tag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ags/tag77.xml" ContentType="application/vnd.openxmlformats-officedocument.presentationml.tag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ags/tag78.xml" ContentType="application/vnd.openxmlformats-officedocument.presentationml.tag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ags/tag79.xml" ContentType="application/vnd.openxmlformats-officedocument.presentationml.tag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.xml" ContentType="application/vnd.openxmlformats-officedocument.drawingml.chartshape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24"/>
  </p:notesMasterIdLst>
  <p:sldIdLst>
    <p:sldId id="432" r:id="rId2"/>
    <p:sldId id="410" r:id="rId3"/>
    <p:sldId id="411" r:id="rId4"/>
    <p:sldId id="412" r:id="rId5"/>
    <p:sldId id="413" r:id="rId6"/>
    <p:sldId id="416" r:id="rId7"/>
    <p:sldId id="415" r:id="rId8"/>
    <p:sldId id="417" r:id="rId9"/>
    <p:sldId id="419" r:id="rId10"/>
    <p:sldId id="414" r:id="rId11"/>
    <p:sldId id="418" r:id="rId12"/>
    <p:sldId id="421" r:id="rId13"/>
    <p:sldId id="420" r:id="rId14"/>
    <p:sldId id="422" r:id="rId15"/>
    <p:sldId id="423" r:id="rId16"/>
    <p:sldId id="424" r:id="rId17"/>
    <p:sldId id="426" r:id="rId18"/>
    <p:sldId id="427" r:id="rId19"/>
    <p:sldId id="428" r:id="rId20"/>
    <p:sldId id="429" r:id="rId21"/>
    <p:sldId id="430" r:id="rId22"/>
    <p:sldId id="433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5">
          <p15:clr>
            <a:srgbClr val="A4A3A4"/>
          </p15:clr>
        </p15:guide>
        <p15:guide id="2" pos="383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n Hongxin" initials="CH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981C"/>
    <a:srgbClr val="2B8313"/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28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72" y="176"/>
      </p:cViewPr>
      <p:guideLst>
        <p:guide orient="horz" pos="2265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olytechnique\Internship\FIR\Base%207.2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olytechnique\Internship\FIR\Base%207.28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olytechnique\Internship\FIR\Base%207.2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olytechnique\Internship\FIR\Base%207.28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olytechnique\Internship\FIR\Base%207.28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olytechnique\Internship\FIR\Base%207.28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olytechnique\Internship\FIR\Base%207.28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olytechnique\Internship\FIR\Base%207.28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olytechnique\Internship\FIR\Base%207.28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olytechnique\Internship\FIR\Base%207.28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'Société de Gestion'!$E$27</c:f>
              <c:strCache>
                <c:ptCount val="1"/>
                <c:pt idx="0">
                  <c:v>Nombre des fonds</c:v>
                </c:pt>
              </c:strCache>
            </c:strRef>
          </c:tx>
          <c:spPr>
            <a:gradFill rotWithShape="1">
              <a:gsLst>
                <a:gs pos="0">
                  <a:srgbClr val="ED7D31">
                    <a:satMod val="103000"/>
                    <a:lumMod val="102000"/>
                    <a:tint val="94000"/>
                  </a:srgbClr>
                </a:gs>
                <a:gs pos="50000">
                  <a:srgbClr val="ED7D31">
                    <a:satMod val="110000"/>
                    <a:lumMod val="100000"/>
                    <a:shade val="100000"/>
                  </a:srgbClr>
                </a:gs>
                <a:gs pos="100000">
                  <a:srgbClr val="ED7D31"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98990821691341E-17"/>
                  <c:y val="0.17037692971503199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Déc.</a:t>
                    </a:r>
                    <a:r>
                      <a:rPr lang="en-US" baseline="0"/>
                      <a:t>-16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81D-8848-87C0-E325D590AEEB}"/>
                </c:ext>
              </c:extLst>
            </c:dLbl>
            <c:dLbl>
              <c:idx val="1"/>
              <c:layout>
                <c:manualLayout>
                  <c:x val="0"/>
                  <c:y val="0.25852865340902698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Déc.-17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81D-8848-87C0-E325D590AEEB}"/>
                </c:ext>
              </c:extLst>
            </c:dLbl>
            <c:dLbl>
              <c:idx val="2"/>
              <c:layout>
                <c:manualLayout>
                  <c:x val="0"/>
                  <c:y val="0.363337566953227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Déc.-18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781D-8848-87C0-E325D590AEEB}"/>
                </c:ext>
              </c:extLst>
            </c:dLbl>
            <c:dLbl>
              <c:idx val="3"/>
              <c:layout>
                <c:manualLayout>
                  <c:x val="-2.17082681384411E-3"/>
                  <c:y val="0.68702157737926395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Déc.-19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781D-8848-87C0-E325D590AEEB}"/>
                </c:ext>
              </c:extLst>
            </c:dLbl>
            <c:dLbl>
              <c:idx val="4"/>
              <c:layout>
                <c:manualLayout>
                  <c:x val="0"/>
                  <c:y val="0.85759769272486697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Juin.-20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781D-8848-87C0-E325D590AE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900" b="0" i="0" u="none" strike="noStrike" kern="1200" baseline="0">
                    <a:solidFill>
                      <a:srgbClr val="44546A"/>
                    </a:solidFill>
                    <a:latin typeface="Calibri" panose="020F0502020204030204" charset="0"/>
                    <a:ea typeface="DengXian" panose="02010600030101010101" charset="-122"/>
                    <a:cs typeface="+mn-ea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'Société de Gestion'!$F$25:$J$25</c:f>
              <c:numCache>
                <c:formatCode>yyyy/m/d</c:formatCode>
                <c:ptCount val="5"/>
                <c:pt idx="0">
                  <c:v>42735</c:v>
                </c:pt>
                <c:pt idx="1">
                  <c:v>43465</c:v>
                </c:pt>
                <c:pt idx="2">
                  <c:v>44196</c:v>
                </c:pt>
                <c:pt idx="3">
                  <c:v>44926</c:v>
                </c:pt>
                <c:pt idx="4">
                  <c:v>45291</c:v>
                </c:pt>
              </c:numCache>
            </c:numRef>
          </c:cat>
          <c:val>
            <c:numRef>
              <c:f>'Société de Gestion'!$F$27:$J$27</c:f>
              <c:numCache>
                <c:formatCode>General</c:formatCode>
                <c:ptCount val="5"/>
                <c:pt idx="0">
                  <c:v>66</c:v>
                </c:pt>
                <c:pt idx="1">
                  <c:v>117</c:v>
                </c:pt>
                <c:pt idx="2">
                  <c:v>180</c:v>
                </c:pt>
                <c:pt idx="3">
                  <c:v>367</c:v>
                </c:pt>
                <c:pt idx="4">
                  <c:v>466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81D-8848-87C0-E325D590AE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3049288"/>
        <c:axId val="993048328"/>
      </c:barChart>
      <c:lineChart>
        <c:grouping val="standard"/>
        <c:varyColors val="0"/>
        <c:ser>
          <c:idx val="0"/>
          <c:order val="0"/>
          <c:tx>
            <c:strRef>
              <c:f>'Société de Gestion'!$E$26</c:f>
              <c:strCache>
                <c:ptCount val="1"/>
                <c:pt idx="0">
                  <c:v>Nombre des SGPs</c:v>
                </c:pt>
              </c:strCache>
            </c:strRef>
          </c:tx>
          <c:spPr>
            <a:ln w="31750" cap="rnd">
              <a:solidFill>
                <a:srgbClr val="4472C4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rgbClr val="4472C4">
                      <a:satMod val="103000"/>
                      <a:lumMod val="102000"/>
                      <a:tint val="94000"/>
                    </a:srgbClr>
                  </a:gs>
                  <a:gs pos="50000">
                    <a:srgbClr val="4472C4">
                      <a:satMod val="110000"/>
                      <a:lumMod val="100000"/>
                      <a:shade val="100000"/>
                    </a:srgbClr>
                  </a:gs>
                  <a:gs pos="100000">
                    <a:srgbClr val="4472C4">
                      <a:lumMod val="99000"/>
                      <a:satMod val="120000"/>
                      <a:shade val="78000"/>
                    </a:srgbClr>
                  </a:gs>
                </a:gsLst>
                <a:lin ang="5400000" scaled="0"/>
              </a:gradFill>
              <a:ln w="12700">
                <a:solidFill>
                  <a:srgbClr val="E7E6E6"/>
                </a:solidFill>
                <a:round/>
              </a:ln>
              <a:effectLst/>
            </c:spPr>
          </c:marker>
          <c:cat>
            <c:numRef>
              <c:f>'Société de Gestion'!$F$25:$J$25</c:f>
              <c:numCache>
                <c:formatCode>yyyy/m/d</c:formatCode>
                <c:ptCount val="5"/>
                <c:pt idx="0">
                  <c:v>42735</c:v>
                </c:pt>
                <c:pt idx="1">
                  <c:v>43465</c:v>
                </c:pt>
                <c:pt idx="2">
                  <c:v>44196</c:v>
                </c:pt>
                <c:pt idx="3">
                  <c:v>44926</c:v>
                </c:pt>
                <c:pt idx="4">
                  <c:v>45291</c:v>
                </c:pt>
              </c:numCache>
            </c:numRef>
          </c:cat>
          <c:val>
            <c:numRef>
              <c:f>'Société de Gestion'!$F$26:$J$26</c:f>
              <c:numCache>
                <c:formatCode>General</c:formatCode>
                <c:ptCount val="5"/>
                <c:pt idx="0">
                  <c:v>12</c:v>
                </c:pt>
                <c:pt idx="1">
                  <c:v>24</c:v>
                </c:pt>
                <c:pt idx="2">
                  <c:v>40</c:v>
                </c:pt>
                <c:pt idx="3">
                  <c:v>54</c:v>
                </c:pt>
                <c:pt idx="4">
                  <c:v>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81D-8848-87C0-E325D590AE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7305352"/>
        <c:axId val="997302472"/>
      </c:lineChart>
      <c:dateAx>
        <c:axId val="997305352"/>
        <c:scaling>
          <c:orientation val="minMax"/>
        </c:scaling>
        <c:delete val="1"/>
        <c:axPos val="b"/>
        <c:numFmt formatCode="yyyy/m/d" sourceLinked="1"/>
        <c:majorTickMark val="none"/>
        <c:minorTickMark val="none"/>
        <c:tickLblPos val="nextTo"/>
        <c:crossAx val="997302472"/>
        <c:crosses val="autoZero"/>
        <c:auto val="1"/>
        <c:lblOffset val="100"/>
        <c:baseTimeUnit val="years"/>
        <c:majorUnit val="1"/>
        <c:majorTimeUnit val="years"/>
      </c:dateAx>
      <c:valAx>
        <c:axId val="997302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44546A">
                  <a:lumMod val="15000"/>
                  <a:lumOff val="85000"/>
                </a:srgb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zh-CN" sz="900" b="1" i="0" u="none" strike="noStrike" kern="1200" baseline="0">
                    <a:solidFill>
                      <a:srgbClr val="44546A"/>
                    </a:solidFill>
                    <a:latin typeface="Calibri" panose="020F0502020204030204" charset="0"/>
                    <a:ea typeface="DengXian" panose="02010600030101010101" charset="-122"/>
                    <a:cs typeface="+mn-ea"/>
                  </a:defRPr>
                </a:pPr>
                <a:r>
                  <a:rPr lang="en-US"/>
                  <a:t>Nombre des SGPs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zh-CN" sz="900" b="1" i="0" u="none" strike="noStrike" kern="1200" baseline="0">
                  <a:solidFill>
                    <a:srgbClr val="44546A"/>
                  </a:solidFill>
                  <a:latin typeface="Calibri" panose="020F0502020204030204" charset="0"/>
                  <a:ea typeface="DengXian" panose="02010600030101010101" charset="-122"/>
                  <a:cs typeface="+mn-ea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44546A"/>
                </a:solidFill>
                <a:latin typeface="Calibri" panose="020F0502020204030204" charset="0"/>
                <a:ea typeface="DengXian" panose="02010600030101010101" charset="-122"/>
                <a:cs typeface="+mn-ea"/>
              </a:defRPr>
            </a:pPr>
            <a:endParaRPr lang="fr-FR"/>
          </a:p>
        </c:txPr>
        <c:crossAx val="997305352"/>
        <c:crosses val="autoZero"/>
        <c:crossBetween val="between"/>
      </c:valAx>
      <c:dateAx>
        <c:axId val="993049288"/>
        <c:scaling>
          <c:orientation val="minMax"/>
        </c:scaling>
        <c:delete val="1"/>
        <c:axPos val="b"/>
        <c:numFmt formatCode="yyyy/m/d" sourceLinked="1"/>
        <c:majorTickMark val="none"/>
        <c:minorTickMark val="none"/>
        <c:tickLblPos val="nextTo"/>
        <c:crossAx val="993048328"/>
        <c:crosses val="autoZero"/>
        <c:auto val="1"/>
        <c:lblOffset val="100"/>
        <c:baseTimeUnit val="years"/>
      </c:dateAx>
      <c:valAx>
        <c:axId val="993048328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zh-CN" sz="900" b="1" i="0" u="none" strike="noStrike" kern="1200" baseline="0">
                    <a:solidFill>
                      <a:srgbClr val="44546A"/>
                    </a:solidFill>
                    <a:latin typeface="Calibri" panose="020F0502020204030204" charset="0"/>
                    <a:ea typeface="DengXian" panose="02010600030101010101" charset="-122"/>
                    <a:cs typeface="+mn-ea"/>
                  </a:defRPr>
                </a:pPr>
                <a:r>
                  <a:rPr lang="en-US"/>
                  <a:t>Nombre des fonds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zh-CN" sz="900" b="1" i="0" u="none" strike="noStrike" kern="1200" baseline="0">
                  <a:solidFill>
                    <a:srgbClr val="44546A"/>
                  </a:solidFill>
                  <a:latin typeface="Calibri" panose="020F0502020204030204" charset="0"/>
                  <a:ea typeface="DengXian" panose="02010600030101010101" charset="-122"/>
                  <a:cs typeface="+mn-ea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44546A"/>
                </a:solidFill>
                <a:latin typeface="Calibri" panose="020F0502020204030204" charset="0"/>
                <a:ea typeface="DengXian" panose="02010600030101010101" charset="-122"/>
                <a:cs typeface="+mn-ea"/>
              </a:defRPr>
            </a:pPr>
            <a:endParaRPr lang="fr-FR"/>
          </a:p>
        </c:txPr>
        <c:crossAx val="993049288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rgbClr val="44546A"/>
              </a:solidFill>
              <a:latin typeface="Calibri" panose="020F0502020204030204" charset="0"/>
              <a:ea typeface="DengXian" panose="02010600030101010101" charset="-122"/>
              <a:cs typeface="+mn-ea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lang="zh-CN"/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zh-CN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CA" altLang="zh-CN"/>
              <a:t>Collecte des fonds actions labellisés en 2019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 defTabSz="914400">
            <a:defRPr lang="zh-CN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26.6 Mds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973590655155"/>
                      <c:h val="0.2115205421431599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A557-2B45-9958-7C2949AEC5A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36.0 Mds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352463179278799"/>
                      <c:h val="0.2115205421431599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A557-2B45-9958-7C2949AEC5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Encours!$AA$16:$AB$16</c:f>
              <c:strCache>
                <c:ptCount val="2"/>
                <c:pt idx="0">
                  <c:v>Fin 2018</c:v>
                </c:pt>
                <c:pt idx="1">
                  <c:v>Fin 2019</c:v>
                </c:pt>
              </c:strCache>
            </c:strRef>
          </c:cat>
          <c:val>
            <c:numRef>
              <c:f>Encours!$AA$29:$AB$29</c:f>
              <c:numCache>
                <c:formatCode>General</c:formatCode>
                <c:ptCount val="2"/>
                <c:pt idx="0">
                  <c:v>26596768223.614601</c:v>
                </c:pt>
                <c:pt idx="1">
                  <c:v>35997367725.126801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57-2B45-9958-7C2949AEC5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3639544"/>
        <c:axId val="643639864"/>
      </c:barChart>
      <c:catAx>
        <c:axId val="643639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43639864"/>
        <c:crosses val="autoZero"/>
        <c:auto val="1"/>
        <c:lblAlgn val="ctr"/>
        <c:lblOffset val="100"/>
        <c:noMultiLvlLbl val="0"/>
      </c:catAx>
      <c:valAx>
        <c:axId val="643639864"/>
        <c:scaling>
          <c:orientation val="minMax"/>
          <c:max val="60000000000"/>
        </c:scaling>
        <c:delete val="1"/>
        <c:axPos val="l"/>
        <c:numFmt formatCode="General" sourceLinked="1"/>
        <c:majorTickMark val="out"/>
        <c:minorTickMark val="none"/>
        <c:tickLblPos val="nextTo"/>
        <c:crossAx val="643639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  <a:endParaRPr lang="fr-FR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FE!$M$36</c:f>
              <c:strCache>
                <c:ptCount val="1"/>
                <c:pt idx="0">
                  <c:v>Nombre des fonds français</c:v>
                </c:pt>
              </c:strCache>
            </c:strRef>
          </c:tx>
          <c:spPr>
            <a:gradFill rotWithShape="1">
              <a:gsLst>
                <a:gs pos="0">
                  <a:srgbClr val="4472C4">
                    <a:satMod val="103000"/>
                    <a:lumMod val="102000"/>
                    <a:tint val="94000"/>
                  </a:srgbClr>
                </a:gs>
                <a:gs pos="50000">
                  <a:srgbClr val="4472C4">
                    <a:satMod val="110000"/>
                    <a:lumMod val="100000"/>
                    <a:shade val="100000"/>
                  </a:srgbClr>
                </a:gs>
                <a:gs pos="100000">
                  <a:srgbClr val="4472C4"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7.421907574099390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Déc.-16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87D-DC45-9F76-2F08055EC11A}"/>
                </c:ext>
              </c:extLst>
            </c:dLbl>
            <c:dLbl>
              <c:idx val="1"/>
              <c:layout>
                <c:manualLayout>
                  <c:x val="0"/>
                  <c:y val="0.11418319344768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Déc.-17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87D-DC45-9F76-2F08055EC11A}"/>
                </c:ext>
              </c:extLst>
            </c:dLbl>
            <c:dLbl>
              <c:idx val="2"/>
              <c:layout>
                <c:manualLayout>
                  <c:x val="-1.59071204529747E-3"/>
                  <c:y val="0.13131067246483499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Déc.-18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287D-DC45-9F76-2F08055EC11A}"/>
                </c:ext>
              </c:extLst>
            </c:dLbl>
            <c:dLbl>
              <c:idx val="3"/>
              <c:layout>
                <c:manualLayout>
                  <c:x val="-9.2013865729156199E-17"/>
                  <c:y val="0.23744253736125501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Déc.-19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287D-DC45-9F76-2F08055EC11A}"/>
                </c:ext>
              </c:extLst>
            </c:dLbl>
            <c:dLbl>
              <c:idx val="4"/>
              <c:layout>
                <c:manualLayout>
                  <c:x val="-2.5094980549414101E-3"/>
                  <c:y val="0.30672822996522697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Juin-20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287D-DC45-9F76-2F08055EC1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900" b="0" i="0" u="none" strike="noStrike" kern="1200" baseline="0">
                    <a:solidFill>
                      <a:srgbClr val="44546A"/>
                    </a:solidFill>
                    <a:latin typeface="Calibri" panose="020F0502020204030204" charset="0"/>
                    <a:ea typeface="DengXian" panose="02010600030101010101" charset="-122"/>
                    <a:cs typeface="+mn-ea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FE!$N$35:$R$35</c:f>
              <c:numCache>
                <c:formatCode>yyyy/m/d</c:formatCode>
                <c:ptCount val="5"/>
                <c:pt idx="0">
                  <c:v>42735</c:v>
                </c:pt>
                <c:pt idx="1">
                  <c:v>43465</c:v>
                </c:pt>
                <c:pt idx="2">
                  <c:v>44196</c:v>
                </c:pt>
                <c:pt idx="3">
                  <c:v>44926</c:v>
                </c:pt>
                <c:pt idx="4">
                  <c:v>45291</c:v>
                </c:pt>
              </c:numCache>
            </c:numRef>
          </c:cat>
          <c:val>
            <c:numRef>
              <c:f>FE!$N$36:$R$36</c:f>
              <c:numCache>
                <c:formatCode>General</c:formatCode>
                <c:ptCount val="5"/>
                <c:pt idx="0">
                  <c:v>66</c:v>
                </c:pt>
                <c:pt idx="1">
                  <c:v>109</c:v>
                </c:pt>
                <c:pt idx="2">
                  <c:v>130</c:v>
                </c:pt>
                <c:pt idx="3">
                  <c:v>274</c:v>
                </c:pt>
                <c:pt idx="4">
                  <c:v>361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87D-DC45-9F76-2F08055EC11A}"/>
            </c:ext>
          </c:extLst>
        </c:ser>
        <c:ser>
          <c:idx val="1"/>
          <c:order val="1"/>
          <c:tx>
            <c:strRef>
              <c:f>FE!$M$37</c:f>
              <c:strCache>
                <c:ptCount val="1"/>
                <c:pt idx="0">
                  <c:v>Nombre des fonds étrangers</c:v>
                </c:pt>
              </c:strCache>
            </c:strRef>
          </c:tx>
          <c:spPr>
            <a:gradFill rotWithShape="1">
              <a:gsLst>
                <a:gs pos="0">
                  <a:srgbClr val="ED7D31">
                    <a:satMod val="103000"/>
                    <a:lumMod val="102000"/>
                    <a:tint val="94000"/>
                  </a:srgbClr>
                </a:gs>
                <a:gs pos="50000">
                  <a:srgbClr val="ED7D31">
                    <a:satMod val="110000"/>
                    <a:lumMod val="100000"/>
                    <a:shade val="100000"/>
                  </a:srgbClr>
                </a:gs>
                <a:gs pos="100000">
                  <a:srgbClr val="ED7D31"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numRef>
              <c:f>FE!$N$35:$R$35</c:f>
              <c:numCache>
                <c:formatCode>yyyy/m/d</c:formatCode>
                <c:ptCount val="5"/>
                <c:pt idx="0">
                  <c:v>42735</c:v>
                </c:pt>
                <c:pt idx="1">
                  <c:v>43465</c:v>
                </c:pt>
                <c:pt idx="2">
                  <c:v>44196</c:v>
                </c:pt>
                <c:pt idx="3">
                  <c:v>44926</c:v>
                </c:pt>
                <c:pt idx="4">
                  <c:v>45291</c:v>
                </c:pt>
              </c:numCache>
            </c:numRef>
          </c:cat>
          <c:val>
            <c:numRef>
              <c:f>FE!$N$37:$R$37</c:f>
              <c:numCache>
                <c:formatCode>General</c:formatCode>
                <c:ptCount val="5"/>
                <c:pt idx="1">
                  <c:v>8</c:v>
                </c:pt>
                <c:pt idx="2">
                  <c:v>50</c:v>
                </c:pt>
                <c:pt idx="3">
                  <c:v>93</c:v>
                </c:pt>
                <c:pt idx="4">
                  <c:v>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87D-DC45-9F76-2F08055EC1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90912952"/>
        <c:axId val="690912632"/>
      </c:barChart>
      <c:lineChart>
        <c:grouping val="standard"/>
        <c:varyColors val="0"/>
        <c:ser>
          <c:idx val="2"/>
          <c:order val="2"/>
          <c:tx>
            <c:strRef>
              <c:f>FE!$M$38</c:f>
              <c:strCache>
                <c:ptCount val="1"/>
                <c:pt idx="0">
                  <c:v>Nombre des SGPs françaises</c:v>
                </c:pt>
              </c:strCache>
            </c:strRef>
          </c:tx>
          <c:spPr>
            <a:ln w="31750" cap="rnd">
              <a:solidFill>
                <a:srgbClr val="A5A5A5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rgbClr val="A5A5A5">
                      <a:satMod val="103000"/>
                      <a:lumMod val="102000"/>
                      <a:tint val="94000"/>
                    </a:srgbClr>
                  </a:gs>
                  <a:gs pos="50000">
                    <a:srgbClr val="A5A5A5">
                      <a:satMod val="110000"/>
                      <a:lumMod val="100000"/>
                      <a:shade val="100000"/>
                    </a:srgbClr>
                  </a:gs>
                  <a:gs pos="100000">
                    <a:srgbClr val="A5A5A5">
                      <a:lumMod val="99000"/>
                      <a:satMod val="120000"/>
                      <a:shade val="78000"/>
                    </a:srgbClr>
                  </a:gs>
                </a:gsLst>
                <a:lin ang="5400000" scaled="0"/>
              </a:gradFill>
              <a:ln w="12700">
                <a:solidFill>
                  <a:srgbClr val="E7E6E6"/>
                </a:solidFill>
                <a:round/>
              </a:ln>
              <a:effectLst/>
            </c:spPr>
          </c:marker>
          <c:cat>
            <c:numRef>
              <c:f>FE!$N$35:$R$35</c:f>
              <c:numCache>
                <c:formatCode>yyyy/m/d</c:formatCode>
                <c:ptCount val="5"/>
                <c:pt idx="0">
                  <c:v>42735</c:v>
                </c:pt>
                <c:pt idx="1">
                  <c:v>43465</c:v>
                </c:pt>
                <c:pt idx="2">
                  <c:v>44196</c:v>
                </c:pt>
                <c:pt idx="3">
                  <c:v>44926</c:v>
                </c:pt>
                <c:pt idx="4">
                  <c:v>45291</c:v>
                </c:pt>
              </c:numCache>
            </c:numRef>
          </c:cat>
          <c:val>
            <c:numRef>
              <c:f>FE!$N$38:$R$38</c:f>
              <c:numCache>
                <c:formatCode>General</c:formatCode>
                <c:ptCount val="5"/>
                <c:pt idx="0">
                  <c:v>12</c:v>
                </c:pt>
                <c:pt idx="1">
                  <c:v>21</c:v>
                </c:pt>
                <c:pt idx="2">
                  <c:v>28</c:v>
                </c:pt>
                <c:pt idx="3">
                  <c:v>44</c:v>
                </c:pt>
                <c:pt idx="4">
                  <c:v>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287D-DC45-9F76-2F08055EC11A}"/>
            </c:ext>
          </c:extLst>
        </c:ser>
        <c:ser>
          <c:idx val="3"/>
          <c:order val="3"/>
          <c:tx>
            <c:strRef>
              <c:f>FE!$M$39</c:f>
              <c:strCache>
                <c:ptCount val="1"/>
                <c:pt idx="0">
                  <c:v>Nombre des SGPs étrangères</c:v>
                </c:pt>
              </c:strCache>
            </c:strRef>
          </c:tx>
          <c:spPr>
            <a:ln w="3175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rgbClr val="FFC000">
                      <a:satMod val="103000"/>
                      <a:lumMod val="102000"/>
                      <a:tint val="94000"/>
                    </a:srgbClr>
                  </a:gs>
                  <a:gs pos="50000">
                    <a:srgbClr val="FFC000">
                      <a:satMod val="110000"/>
                      <a:lumMod val="100000"/>
                      <a:shade val="100000"/>
                    </a:srgbClr>
                  </a:gs>
                  <a:gs pos="100000">
                    <a:srgbClr val="FFC000">
                      <a:lumMod val="99000"/>
                      <a:satMod val="120000"/>
                      <a:shade val="78000"/>
                    </a:srgbClr>
                  </a:gs>
                </a:gsLst>
                <a:lin ang="5400000" scaled="0"/>
              </a:gradFill>
              <a:ln w="12700">
                <a:solidFill>
                  <a:srgbClr val="E7E6E6"/>
                </a:solidFill>
                <a:round/>
              </a:ln>
              <a:effectLst/>
            </c:spPr>
          </c:marker>
          <c:cat>
            <c:numRef>
              <c:f>FE!$N$35:$R$35</c:f>
              <c:numCache>
                <c:formatCode>yyyy/m/d</c:formatCode>
                <c:ptCount val="5"/>
                <c:pt idx="0">
                  <c:v>42735</c:v>
                </c:pt>
                <c:pt idx="1">
                  <c:v>43465</c:v>
                </c:pt>
                <c:pt idx="2">
                  <c:v>44196</c:v>
                </c:pt>
                <c:pt idx="3">
                  <c:v>44926</c:v>
                </c:pt>
                <c:pt idx="4">
                  <c:v>45291</c:v>
                </c:pt>
              </c:numCache>
            </c:numRef>
          </c:cat>
          <c:val>
            <c:numRef>
              <c:f>FE!$N$39:$R$39</c:f>
              <c:numCache>
                <c:formatCode>General</c:formatCode>
                <c:ptCount val="5"/>
                <c:pt idx="1">
                  <c:v>3</c:v>
                </c:pt>
                <c:pt idx="2">
                  <c:v>12</c:v>
                </c:pt>
                <c:pt idx="3">
                  <c:v>20</c:v>
                </c:pt>
                <c:pt idx="4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287D-DC45-9F76-2F08055EC1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52149176"/>
        <c:axId val="652168376"/>
      </c:lineChart>
      <c:dateAx>
        <c:axId val="652149176"/>
        <c:scaling>
          <c:orientation val="minMax"/>
        </c:scaling>
        <c:delete val="1"/>
        <c:axPos val="b"/>
        <c:numFmt formatCode="yyyy/m/d" sourceLinked="1"/>
        <c:majorTickMark val="none"/>
        <c:minorTickMark val="none"/>
        <c:tickLblPos val="nextTo"/>
        <c:crossAx val="652168376"/>
        <c:crosses val="autoZero"/>
        <c:auto val="1"/>
        <c:lblOffset val="100"/>
        <c:baseTimeUnit val="years"/>
      </c:dateAx>
      <c:valAx>
        <c:axId val="652168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44546A">
                  <a:lumMod val="15000"/>
                  <a:lumOff val="85000"/>
                </a:srgb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zh-CN" sz="900" b="1" i="0" u="none" strike="noStrike" kern="1200" baseline="0">
                    <a:solidFill>
                      <a:srgbClr val="44546A"/>
                    </a:solidFill>
                    <a:latin typeface="Calibri" panose="020F0502020204030204" charset="0"/>
                    <a:ea typeface="DengXian" panose="02010600030101010101" charset="-122"/>
                    <a:cs typeface="+mn-ea"/>
                  </a:defRPr>
                </a:pPr>
                <a:r>
                  <a:rPr lang="en-US"/>
                  <a:t>Nombre des SGPs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zh-CN" sz="900" b="1" i="0" u="none" strike="noStrike" kern="1200" baseline="0">
                  <a:solidFill>
                    <a:srgbClr val="44546A"/>
                  </a:solidFill>
                  <a:latin typeface="Calibri" panose="020F0502020204030204" charset="0"/>
                  <a:ea typeface="DengXian" panose="02010600030101010101" charset="-122"/>
                  <a:cs typeface="+mn-ea"/>
                </a:defRPr>
              </a:pPr>
              <a:endParaRPr lang="fr-FR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44546A"/>
                </a:solidFill>
                <a:latin typeface="Calibri" panose="020F0502020204030204" charset="0"/>
                <a:ea typeface="DengXian" panose="02010600030101010101" charset="-122"/>
                <a:cs typeface="+mn-ea"/>
              </a:defRPr>
            </a:pPr>
            <a:endParaRPr lang="fr-FR"/>
          </a:p>
        </c:txPr>
        <c:crossAx val="652149176"/>
        <c:crosses val="autoZero"/>
        <c:crossBetween val="between"/>
      </c:valAx>
      <c:dateAx>
        <c:axId val="690912952"/>
        <c:scaling>
          <c:orientation val="minMax"/>
        </c:scaling>
        <c:delete val="1"/>
        <c:axPos val="b"/>
        <c:numFmt formatCode="yyyy/m/d" sourceLinked="1"/>
        <c:majorTickMark val="out"/>
        <c:minorTickMark val="none"/>
        <c:tickLblPos val="nextTo"/>
        <c:crossAx val="690912632"/>
        <c:crosses val="autoZero"/>
        <c:auto val="1"/>
        <c:lblOffset val="100"/>
        <c:baseTimeUnit val="years"/>
      </c:dateAx>
      <c:valAx>
        <c:axId val="690912632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zh-CN" sz="900" b="1" i="0" u="none" strike="noStrike" kern="1200" baseline="0">
                    <a:solidFill>
                      <a:srgbClr val="44546A"/>
                    </a:solidFill>
                    <a:latin typeface="Calibri" panose="020F0502020204030204" charset="0"/>
                    <a:ea typeface="DengXian" panose="02010600030101010101" charset="-122"/>
                    <a:cs typeface="+mn-ea"/>
                  </a:defRPr>
                </a:pPr>
                <a:r>
                  <a:rPr lang="en-US"/>
                  <a:t>Nombre</a:t>
                </a:r>
                <a:r>
                  <a:rPr lang="en-US" baseline="0"/>
                  <a:t> des fonds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zh-CN" sz="900" b="1" i="0" u="none" strike="noStrike" kern="1200" baseline="0">
                  <a:solidFill>
                    <a:srgbClr val="44546A"/>
                  </a:solidFill>
                  <a:latin typeface="Calibri" panose="020F0502020204030204" charset="0"/>
                  <a:ea typeface="DengXian" panose="02010600030101010101" charset="-122"/>
                  <a:cs typeface="+mn-ea"/>
                </a:defRPr>
              </a:pPr>
              <a:endParaRPr lang="fr-FR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44546A"/>
                </a:solidFill>
                <a:latin typeface="Calibri" panose="020F0502020204030204" charset="0"/>
                <a:ea typeface="DengXian" panose="02010600030101010101" charset="-122"/>
                <a:cs typeface="+mn-ea"/>
              </a:defRPr>
            </a:pPr>
            <a:endParaRPr lang="fr-FR"/>
          </a:p>
        </c:txPr>
        <c:crossAx val="690912952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rgbClr val="44546A"/>
              </a:solidFill>
              <a:latin typeface="Calibri" panose="020F0502020204030204" charset="0"/>
              <a:ea typeface="DengXian" panose="02010600030101010101" charset="-122"/>
              <a:cs typeface="+mn-ea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lang="zh-CN"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'[Base 7.28.xlsx]P2020'!$AC$124</c:f>
              <c:strCache>
                <c:ptCount val="1"/>
                <c:pt idx="0">
                  <c:v>Le Reste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  <a:effectLst/>
          </c:spPr>
          <c:invertIfNegative val="0"/>
          <c:cat>
            <c:strRef>
              <c:f>'[Base 7.28.xlsx]P2020'!$X$125:$X$154</c:f>
              <c:strCache>
                <c:ptCount val="30"/>
                <c:pt idx="0">
                  <c:v>Alliancebernstein</c:v>
                </c:pt>
                <c:pt idx="1">
                  <c:v>Ofi Asset Management</c:v>
                </c:pt>
                <c:pt idx="2">
                  <c:v>Crédit Mutuel Asset Management</c:v>
                </c:pt>
                <c:pt idx="3">
                  <c:v>Thematics Asset Management</c:v>
                </c:pt>
                <c:pt idx="4">
                  <c:v>Janus Henderson Investors</c:v>
                </c:pt>
                <c:pt idx="5">
                  <c:v>Carmignac Gestion</c:v>
                </c:pt>
                <c:pt idx="6">
                  <c:v>Schroders</c:v>
                </c:pt>
                <c:pt idx="7">
                  <c:v>HSBC Global Asset Management</c:v>
                </c:pt>
                <c:pt idx="8">
                  <c:v>Edmond de Rothschild Asset Management</c:v>
                </c:pt>
                <c:pt idx="9">
                  <c:v>Sycomore Asset Management</c:v>
                </c:pt>
                <c:pt idx="10">
                  <c:v>Candriam</c:v>
                </c:pt>
                <c:pt idx="11">
                  <c:v>CPR Asset Management</c:v>
                </c:pt>
                <c:pt idx="12">
                  <c:v>Federal Finance Gestion</c:v>
                </c:pt>
                <c:pt idx="13">
                  <c:v>La Financière de l'Échiquier</c:v>
                </c:pt>
                <c:pt idx="14">
                  <c:v>AG2R La Mondiale Gestion d'Actifs</c:v>
                </c:pt>
                <c:pt idx="15">
                  <c:v>NN Investment Partners</c:v>
                </c:pt>
                <c:pt idx="16">
                  <c:v>Nordea Asset Management</c:v>
                </c:pt>
                <c:pt idx="17">
                  <c:v>RobecoSAM</c:v>
                </c:pt>
                <c:pt idx="18">
                  <c:v>ODDO BHF Asset Management</c:v>
                </c:pt>
                <c:pt idx="19">
                  <c:v>Mirova</c:v>
                </c:pt>
                <c:pt idx="20">
                  <c:v>Allianz Global Investors</c:v>
                </c:pt>
                <c:pt idx="21">
                  <c:v>AXA Investment Managers</c:v>
                </c:pt>
                <c:pt idx="22">
                  <c:v>BFT Investment Managers</c:v>
                </c:pt>
                <c:pt idx="23">
                  <c:v>Aviva Investors France</c:v>
                </c:pt>
                <c:pt idx="24">
                  <c:v>Pictet Asset Management</c:v>
                </c:pt>
                <c:pt idx="25">
                  <c:v>Blackrock</c:v>
                </c:pt>
                <c:pt idx="26">
                  <c:v>Ostrum Asset Management</c:v>
                </c:pt>
                <c:pt idx="27">
                  <c:v>Amundi Asset Management</c:v>
                </c:pt>
                <c:pt idx="28">
                  <c:v>La Banque Postale Asset Management</c:v>
                </c:pt>
                <c:pt idx="29">
                  <c:v>BNP Paribas Asset Management</c:v>
                </c:pt>
              </c:strCache>
            </c:strRef>
          </c:cat>
          <c:val>
            <c:numRef>
              <c:f>'[Base 7.28.xlsx]P2020'!$AC$125:$AC$154</c:f>
              <c:numCache>
                <c:formatCode>General</c:formatCode>
                <c:ptCount val="30"/>
                <c:pt idx="0">
                  <c:v>1.0040135429546999</c:v>
                </c:pt>
                <c:pt idx="1">
                  <c:v>1.020256901</c:v>
                </c:pt>
                <c:pt idx="2">
                  <c:v>0.84831886499999998</c:v>
                </c:pt>
                <c:pt idx="3">
                  <c:v>1.1002216600000001</c:v>
                </c:pt>
                <c:pt idx="4">
                  <c:v>1.4903863770000001</c:v>
                </c:pt>
                <c:pt idx="5">
                  <c:v>1.6213763590000001</c:v>
                </c:pt>
                <c:pt idx="6">
                  <c:v>1.6546157812354501</c:v>
                </c:pt>
                <c:pt idx="7">
                  <c:v>1.9692618829999999</c:v>
                </c:pt>
                <c:pt idx="8">
                  <c:v>2.2091523510000002</c:v>
                </c:pt>
                <c:pt idx="9">
                  <c:v>2.4062513440000002</c:v>
                </c:pt>
                <c:pt idx="10">
                  <c:v>2.78173015542979</c:v>
                </c:pt>
                <c:pt idx="12">
                  <c:v>1.083072732</c:v>
                </c:pt>
                <c:pt idx="13">
                  <c:v>3.0766912309999999</c:v>
                </c:pt>
                <c:pt idx="14">
                  <c:v>3.6648242519999998</c:v>
                </c:pt>
                <c:pt idx="15">
                  <c:v>3.7743409290000001</c:v>
                </c:pt>
                <c:pt idx="16">
                  <c:v>4.34388625265525</c:v>
                </c:pt>
                <c:pt idx="17">
                  <c:v>4.5471206913417497</c:v>
                </c:pt>
                <c:pt idx="18">
                  <c:v>4.8526746049999998</c:v>
                </c:pt>
                <c:pt idx="19">
                  <c:v>5.6944470669999996</c:v>
                </c:pt>
                <c:pt idx="20">
                  <c:v>2.4756878599999999</c:v>
                </c:pt>
                <c:pt idx="21">
                  <c:v>6.1188926429999997</c:v>
                </c:pt>
                <c:pt idx="22">
                  <c:v>1.1950185929999999</c:v>
                </c:pt>
                <c:pt idx="23">
                  <c:v>4.1715443240000001</c:v>
                </c:pt>
                <c:pt idx="24">
                  <c:v>10.8322016482997</c:v>
                </c:pt>
                <c:pt idx="25">
                  <c:v>4.2100453849999999</c:v>
                </c:pt>
                <c:pt idx="26">
                  <c:v>3.6888614097307002</c:v>
                </c:pt>
                <c:pt idx="27">
                  <c:v>1.2340451100000001</c:v>
                </c:pt>
                <c:pt idx="28">
                  <c:v>15.11950706</c:v>
                </c:pt>
                <c:pt idx="29">
                  <c:v>18.589717790824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60-5C48-9E62-F5E527156953}"/>
            </c:ext>
          </c:extLst>
        </c:ser>
        <c:ser>
          <c:idx val="1"/>
          <c:order val="1"/>
          <c:tx>
            <c:strRef>
              <c:f>'[Base 7.28.xlsx]P2020'!$AD$124</c:f>
              <c:strCache>
                <c:ptCount val="1"/>
                <c:pt idx="0">
                  <c:v>ETF</c:v>
                </c:pt>
              </c:strCache>
            </c:strRef>
          </c:tx>
          <c:spPr>
            <a:solidFill>
              <a:srgbClr val="ED7D31"/>
            </a:solidFill>
            <a:ln>
              <a:noFill/>
            </a:ln>
            <a:effectLst/>
          </c:spPr>
          <c:invertIfNegative val="0"/>
          <c:cat>
            <c:strRef>
              <c:f>'[Base 7.28.xlsx]P2020'!$X$125:$X$154</c:f>
              <c:strCache>
                <c:ptCount val="30"/>
                <c:pt idx="0">
                  <c:v>Alliancebernstein</c:v>
                </c:pt>
                <c:pt idx="1">
                  <c:v>Ofi Asset Management</c:v>
                </c:pt>
                <c:pt idx="2">
                  <c:v>Crédit Mutuel Asset Management</c:v>
                </c:pt>
                <c:pt idx="3">
                  <c:v>Thematics Asset Management</c:v>
                </c:pt>
                <c:pt idx="4">
                  <c:v>Janus Henderson Investors</c:v>
                </c:pt>
                <c:pt idx="5">
                  <c:v>Carmignac Gestion</c:v>
                </c:pt>
                <c:pt idx="6">
                  <c:v>Schroders</c:v>
                </c:pt>
                <c:pt idx="7">
                  <c:v>HSBC Global Asset Management</c:v>
                </c:pt>
                <c:pt idx="8">
                  <c:v>Edmond de Rothschild Asset Management</c:v>
                </c:pt>
                <c:pt idx="9">
                  <c:v>Sycomore Asset Management</c:v>
                </c:pt>
                <c:pt idx="10">
                  <c:v>Candriam</c:v>
                </c:pt>
                <c:pt idx="11">
                  <c:v>CPR Asset Management</c:v>
                </c:pt>
                <c:pt idx="12">
                  <c:v>Federal Finance Gestion</c:v>
                </c:pt>
                <c:pt idx="13">
                  <c:v>La Financière de l'Échiquier</c:v>
                </c:pt>
                <c:pt idx="14">
                  <c:v>AG2R La Mondiale Gestion d'Actifs</c:v>
                </c:pt>
                <c:pt idx="15">
                  <c:v>NN Investment Partners</c:v>
                </c:pt>
                <c:pt idx="16">
                  <c:v>Nordea Asset Management</c:v>
                </c:pt>
                <c:pt idx="17">
                  <c:v>RobecoSAM</c:v>
                </c:pt>
                <c:pt idx="18">
                  <c:v>ODDO BHF Asset Management</c:v>
                </c:pt>
                <c:pt idx="19">
                  <c:v>Mirova</c:v>
                </c:pt>
                <c:pt idx="20">
                  <c:v>Allianz Global Investors</c:v>
                </c:pt>
                <c:pt idx="21">
                  <c:v>AXA Investment Managers</c:v>
                </c:pt>
                <c:pt idx="22">
                  <c:v>BFT Investment Managers</c:v>
                </c:pt>
                <c:pt idx="23">
                  <c:v>Aviva Investors France</c:v>
                </c:pt>
                <c:pt idx="24">
                  <c:v>Pictet Asset Management</c:v>
                </c:pt>
                <c:pt idx="25">
                  <c:v>Blackrock</c:v>
                </c:pt>
                <c:pt idx="26">
                  <c:v>Ostrum Asset Management</c:v>
                </c:pt>
                <c:pt idx="27">
                  <c:v>Amundi Asset Management</c:v>
                </c:pt>
                <c:pt idx="28">
                  <c:v>La Banque Postale Asset Management</c:v>
                </c:pt>
                <c:pt idx="29">
                  <c:v>BNP Paribas Asset Management</c:v>
                </c:pt>
              </c:strCache>
            </c:strRef>
          </c:cat>
          <c:val>
            <c:numRef>
              <c:f>'[Base 7.28.xlsx]P2020'!$AD$125:$AD$154</c:f>
              <c:numCache>
                <c:formatCode>General</c:formatCode>
                <c:ptCount val="30"/>
                <c:pt idx="25">
                  <c:v>9.2663707649133507</c:v>
                </c:pt>
                <c:pt idx="27">
                  <c:v>2.3275311895261002</c:v>
                </c:pt>
                <c:pt idx="29">
                  <c:v>4.12655014023745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60-5C48-9E62-F5E527156953}"/>
            </c:ext>
          </c:extLst>
        </c:ser>
        <c:ser>
          <c:idx val="2"/>
          <c:order val="2"/>
          <c:tx>
            <c:strRef>
              <c:f>'[Base 7.28.xlsx]P2020'!$AE$124</c:f>
              <c:strCache>
                <c:ptCount val="1"/>
                <c:pt idx="0">
                  <c:v>Monétaire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</c:spPr>
          <c:invertIfNegative val="0"/>
          <c:cat>
            <c:strRef>
              <c:f>'[Base 7.28.xlsx]P2020'!$X$125:$X$154</c:f>
              <c:strCache>
                <c:ptCount val="30"/>
                <c:pt idx="0">
                  <c:v>Alliancebernstein</c:v>
                </c:pt>
                <c:pt idx="1">
                  <c:v>Ofi Asset Management</c:v>
                </c:pt>
                <c:pt idx="2">
                  <c:v>Crédit Mutuel Asset Management</c:v>
                </c:pt>
                <c:pt idx="3">
                  <c:v>Thematics Asset Management</c:v>
                </c:pt>
                <c:pt idx="4">
                  <c:v>Janus Henderson Investors</c:v>
                </c:pt>
                <c:pt idx="5">
                  <c:v>Carmignac Gestion</c:v>
                </c:pt>
                <c:pt idx="6">
                  <c:v>Schroders</c:v>
                </c:pt>
                <c:pt idx="7">
                  <c:v>HSBC Global Asset Management</c:v>
                </c:pt>
                <c:pt idx="8">
                  <c:v>Edmond de Rothschild Asset Management</c:v>
                </c:pt>
                <c:pt idx="9">
                  <c:v>Sycomore Asset Management</c:v>
                </c:pt>
                <c:pt idx="10">
                  <c:v>Candriam</c:v>
                </c:pt>
                <c:pt idx="11">
                  <c:v>CPR Asset Management</c:v>
                </c:pt>
                <c:pt idx="12">
                  <c:v>Federal Finance Gestion</c:v>
                </c:pt>
                <c:pt idx="13">
                  <c:v>La Financière de l'Échiquier</c:v>
                </c:pt>
                <c:pt idx="14">
                  <c:v>AG2R La Mondiale Gestion d'Actifs</c:v>
                </c:pt>
                <c:pt idx="15">
                  <c:v>NN Investment Partners</c:v>
                </c:pt>
                <c:pt idx="16">
                  <c:v>Nordea Asset Management</c:v>
                </c:pt>
                <c:pt idx="17">
                  <c:v>RobecoSAM</c:v>
                </c:pt>
                <c:pt idx="18">
                  <c:v>ODDO BHF Asset Management</c:v>
                </c:pt>
                <c:pt idx="19">
                  <c:v>Mirova</c:v>
                </c:pt>
                <c:pt idx="20">
                  <c:v>Allianz Global Investors</c:v>
                </c:pt>
                <c:pt idx="21">
                  <c:v>AXA Investment Managers</c:v>
                </c:pt>
                <c:pt idx="22">
                  <c:v>BFT Investment Managers</c:v>
                </c:pt>
                <c:pt idx="23">
                  <c:v>Aviva Investors France</c:v>
                </c:pt>
                <c:pt idx="24">
                  <c:v>Pictet Asset Management</c:v>
                </c:pt>
                <c:pt idx="25">
                  <c:v>Blackrock</c:v>
                </c:pt>
                <c:pt idx="26">
                  <c:v>Ostrum Asset Management</c:v>
                </c:pt>
                <c:pt idx="27">
                  <c:v>Amundi Asset Management</c:v>
                </c:pt>
                <c:pt idx="28">
                  <c:v>La Banque Postale Asset Management</c:v>
                </c:pt>
                <c:pt idx="29">
                  <c:v>BNP Paribas Asset Management</c:v>
                </c:pt>
              </c:strCache>
            </c:strRef>
          </c:cat>
          <c:val>
            <c:numRef>
              <c:f>'[Base 7.28.xlsx]P2020'!$AE$125:$AE$154</c:f>
              <c:numCache>
                <c:formatCode>General</c:formatCode>
                <c:ptCount val="30"/>
                <c:pt idx="2">
                  <c:v>0.24491399999999999</c:v>
                </c:pt>
                <c:pt idx="11">
                  <c:v>2.9031895140000001</c:v>
                </c:pt>
                <c:pt idx="12">
                  <c:v>1.877474965</c:v>
                </c:pt>
                <c:pt idx="20">
                  <c:v>3.5040724170000002</c:v>
                </c:pt>
                <c:pt idx="21">
                  <c:v>0.92865124499999996</c:v>
                </c:pt>
                <c:pt idx="22">
                  <c:v>5.8668376350000004</c:v>
                </c:pt>
                <c:pt idx="23">
                  <c:v>5.23314945</c:v>
                </c:pt>
                <c:pt idx="26">
                  <c:v>10.253009321</c:v>
                </c:pt>
                <c:pt idx="27">
                  <c:v>18.33142668</c:v>
                </c:pt>
                <c:pt idx="28">
                  <c:v>8.0398487599999999</c:v>
                </c:pt>
                <c:pt idx="29">
                  <c:v>8.9250628519999999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60-5C48-9E62-F5E5271569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16413128"/>
        <c:axId val="616418568"/>
      </c:barChart>
      <c:catAx>
        <c:axId val="6164131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>
                <a:lumMod val="15000"/>
                <a:lumOff val="85000"/>
              </a:sys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Calibri" panose="020F0502020204030204" charset="0"/>
                <a:ea typeface="+mn-ea"/>
                <a:cs typeface="+mn-ea"/>
              </a:defRPr>
            </a:pPr>
            <a:endParaRPr lang="fr-FR"/>
          </a:p>
        </c:txPr>
        <c:crossAx val="616418568"/>
        <c:crosses val="autoZero"/>
        <c:auto val="1"/>
        <c:lblAlgn val="ctr"/>
        <c:lblOffset val="100"/>
        <c:noMultiLvlLbl val="0"/>
      </c:catAx>
      <c:valAx>
        <c:axId val="6164185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ysClr val="windowText" lastClr="000000">
                  <a:lumMod val="15000"/>
                  <a:lumOff val="85000"/>
                </a:sys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Calibri" panose="020F0502020204030204" charset="0"/>
                <a:ea typeface="+mn-ea"/>
                <a:cs typeface="+mn-ea"/>
              </a:defRPr>
            </a:pPr>
            <a:endParaRPr lang="fr-FR"/>
          </a:p>
        </c:txPr>
        <c:crossAx val="616413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200" b="0" i="0" u="none" strike="noStrike" kern="120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Calibri" panose="020F0502020204030204" charset="0"/>
              <a:ea typeface="+mn-ea"/>
              <a:cs typeface="+mn-ea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lang="zh-CN"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Évolution de</a:t>
            </a:r>
            <a:r>
              <a:rPr lang="fr-CA" altLang="en-US"/>
              <a:t>s</a:t>
            </a:r>
            <a:r>
              <a:rPr lang="en-US"/>
              <a:t> pourcentages</a:t>
            </a:r>
            <a:r>
              <a:rPr lang="en-US" baseline="0"/>
              <a:t> des classes d'actifs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'[Base 7.28.xlsx]Classe d''actifs'!$J$24</c:f>
              <c:strCache>
                <c:ptCount val="1"/>
                <c:pt idx="0">
                  <c:v>Actions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'[Base 7.28.xlsx]Classe d''actifs'!$K$23:$O$23</c:f>
              <c:numCache>
                <c:formatCode>mmm\-yy</c:formatCode>
                <c:ptCount val="5"/>
                <c:pt idx="0">
                  <c:v>42705</c:v>
                </c:pt>
                <c:pt idx="1">
                  <c:v>43070</c:v>
                </c:pt>
                <c:pt idx="2">
                  <c:v>43435</c:v>
                </c:pt>
                <c:pt idx="3">
                  <c:v>43800</c:v>
                </c:pt>
                <c:pt idx="4">
                  <c:v>43983</c:v>
                </c:pt>
              </c:numCache>
            </c:numRef>
          </c:cat>
          <c:val>
            <c:numRef>
              <c:f>'[Base 7.28.xlsx]Classe d''actifs'!$K$24:$O$24</c:f>
              <c:numCache>
                <c:formatCode>0.00%</c:formatCode>
                <c:ptCount val="5"/>
                <c:pt idx="0">
                  <c:v>0.62222239507797095</c:v>
                </c:pt>
                <c:pt idx="1">
                  <c:v>0.57070197253205801</c:v>
                </c:pt>
                <c:pt idx="2">
                  <c:v>0.57638899525406995</c:v>
                </c:pt>
                <c:pt idx="3">
                  <c:v>0.59831478469000199</c:v>
                </c:pt>
                <c:pt idx="4">
                  <c:v>0.51371110784688101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BDD-9249-B1E6-4902D35519B3}"/>
            </c:ext>
          </c:extLst>
        </c:ser>
        <c:ser>
          <c:idx val="2"/>
          <c:order val="1"/>
          <c:tx>
            <c:strRef>
              <c:f>'[Base 7.28.xlsx]Classe d''actifs'!$J$25</c:f>
              <c:strCache>
                <c:ptCount val="1"/>
                <c:pt idx="0">
                  <c:v>Diversifié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'[Base 7.28.xlsx]Classe d''actifs'!$K$23:$O$23</c:f>
              <c:numCache>
                <c:formatCode>mmm\-yy</c:formatCode>
                <c:ptCount val="5"/>
                <c:pt idx="0">
                  <c:v>42705</c:v>
                </c:pt>
                <c:pt idx="1">
                  <c:v>43070</c:v>
                </c:pt>
                <c:pt idx="2">
                  <c:v>43435</c:v>
                </c:pt>
                <c:pt idx="3">
                  <c:v>43800</c:v>
                </c:pt>
                <c:pt idx="4">
                  <c:v>43983</c:v>
                </c:pt>
              </c:numCache>
            </c:numRef>
          </c:cat>
          <c:val>
            <c:numRef>
              <c:f>'[Base 7.28.xlsx]Classe d''actifs'!$K$25:$O$25</c:f>
              <c:numCache>
                <c:formatCode>0.00%</c:formatCode>
                <c:ptCount val="5"/>
                <c:pt idx="0">
                  <c:v>4.0014981585501798E-2</c:v>
                </c:pt>
                <c:pt idx="1">
                  <c:v>8.8112303884367804E-2</c:v>
                </c:pt>
                <c:pt idx="2">
                  <c:v>8.5872333123214101E-2</c:v>
                </c:pt>
                <c:pt idx="3">
                  <c:v>4.7040620531130797E-2</c:v>
                </c:pt>
                <c:pt idx="4">
                  <c:v>3.3231998018055701E-2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BDD-9249-B1E6-4902D35519B3}"/>
            </c:ext>
          </c:extLst>
        </c:ser>
        <c:ser>
          <c:idx val="3"/>
          <c:order val="2"/>
          <c:tx>
            <c:strRef>
              <c:f>'[Base 7.28.xlsx]Classe d''actifs'!$J$26</c:f>
              <c:strCache>
                <c:ptCount val="1"/>
                <c:pt idx="0">
                  <c:v>Fonds de fonds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'[Base 7.28.xlsx]Classe d''actifs'!$K$23:$O$23</c:f>
              <c:numCache>
                <c:formatCode>mmm\-yy</c:formatCode>
                <c:ptCount val="5"/>
                <c:pt idx="0">
                  <c:v>42705</c:v>
                </c:pt>
                <c:pt idx="1">
                  <c:v>43070</c:v>
                </c:pt>
                <c:pt idx="2">
                  <c:v>43435</c:v>
                </c:pt>
                <c:pt idx="3">
                  <c:v>43800</c:v>
                </c:pt>
                <c:pt idx="4">
                  <c:v>43983</c:v>
                </c:pt>
              </c:numCache>
            </c:numRef>
          </c:cat>
          <c:val>
            <c:numRef>
              <c:f>'[Base 7.28.xlsx]Classe d''actifs'!$K$26:$O$26</c:f>
              <c:numCache>
                <c:formatCode>General</c:formatCode>
                <c:ptCount val="5"/>
                <c:pt idx="3" formatCode="0.00%">
                  <c:v>3.93217752995899E-5</c:v>
                </c:pt>
                <c:pt idx="4" formatCode="0.00%">
                  <c:v>1.0842825469849201E-4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BDD-9249-B1E6-4902D35519B3}"/>
            </c:ext>
          </c:extLst>
        </c:ser>
        <c:ser>
          <c:idx val="4"/>
          <c:order val="3"/>
          <c:tx>
            <c:strRef>
              <c:f>'[Base 7.28.xlsx]Classe d''actifs'!$J$27</c:f>
              <c:strCache>
                <c:ptCount val="1"/>
                <c:pt idx="0">
                  <c:v>Monétaire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'[Base 7.28.xlsx]Classe d''actifs'!$K$23:$O$23</c:f>
              <c:numCache>
                <c:formatCode>mmm\-yy</c:formatCode>
                <c:ptCount val="5"/>
                <c:pt idx="0">
                  <c:v>42705</c:v>
                </c:pt>
                <c:pt idx="1">
                  <c:v>43070</c:v>
                </c:pt>
                <c:pt idx="2">
                  <c:v>43435</c:v>
                </c:pt>
                <c:pt idx="3">
                  <c:v>43800</c:v>
                </c:pt>
                <c:pt idx="4">
                  <c:v>43983</c:v>
                </c:pt>
              </c:numCache>
            </c:numRef>
          </c:cat>
          <c:val>
            <c:numRef>
              <c:f>'[Base 7.28.xlsx]Classe d''actifs'!$K$27:$O$27</c:f>
              <c:numCache>
                <c:formatCode>0.00%</c:formatCode>
                <c:ptCount val="5"/>
                <c:pt idx="0">
                  <c:v>8.3837405634411499E-2</c:v>
                </c:pt>
                <c:pt idx="1">
                  <c:v>9.4049981650013895E-2</c:v>
                </c:pt>
                <c:pt idx="2">
                  <c:v>0.13535365198461</c:v>
                </c:pt>
                <c:pt idx="3">
                  <c:v>0.19632733830978399</c:v>
                </c:pt>
                <c:pt idx="4">
                  <c:v>0.312455818608183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BDD-9249-B1E6-4902D35519B3}"/>
            </c:ext>
          </c:extLst>
        </c:ser>
        <c:ser>
          <c:idx val="5"/>
          <c:order val="4"/>
          <c:tx>
            <c:strRef>
              <c:f>'[Base 7.28.xlsx]Classe d''actifs'!$J$28</c:f>
              <c:strCache>
                <c:ptCount val="1"/>
                <c:pt idx="0">
                  <c:v>Obligations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'[Base 7.28.xlsx]Classe d''actifs'!$K$23:$O$23</c:f>
              <c:numCache>
                <c:formatCode>mmm\-yy</c:formatCode>
                <c:ptCount val="5"/>
                <c:pt idx="0">
                  <c:v>42705</c:v>
                </c:pt>
                <c:pt idx="1">
                  <c:v>43070</c:v>
                </c:pt>
                <c:pt idx="2">
                  <c:v>43435</c:v>
                </c:pt>
                <c:pt idx="3">
                  <c:v>43800</c:v>
                </c:pt>
                <c:pt idx="4">
                  <c:v>43983</c:v>
                </c:pt>
              </c:numCache>
            </c:numRef>
          </c:cat>
          <c:val>
            <c:numRef>
              <c:f>'[Base 7.28.xlsx]Classe d''actifs'!$K$28:$O$28</c:f>
              <c:numCache>
                <c:formatCode>0.00%</c:formatCode>
                <c:ptCount val="5"/>
                <c:pt idx="0">
                  <c:v>0.25392521770211601</c:v>
                </c:pt>
                <c:pt idx="1">
                  <c:v>0.24713574193356</c:v>
                </c:pt>
                <c:pt idx="2">
                  <c:v>0.20238501963810601</c:v>
                </c:pt>
                <c:pt idx="3">
                  <c:v>0.15827793469378401</c:v>
                </c:pt>
                <c:pt idx="4">
                  <c:v>0.140492647272183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BDD-9249-B1E6-4902D3551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7150456"/>
        <c:axId val="627150776"/>
      </c:lineChart>
      <c:dateAx>
        <c:axId val="627150456"/>
        <c:scaling>
          <c:orientation val="minMax"/>
        </c:scaling>
        <c:delete val="0"/>
        <c:axPos val="b"/>
        <c:numFmt formatCode="[$-40C]mmm\-yy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27150776"/>
        <c:crosses val="autoZero"/>
        <c:auto val="0"/>
        <c:lblOffset val="100"/>
        <c:baseTimeUnit val="months"/>
        <c:majorUnit val="12"/>
        <c:majorTimeUnit val="months"/>
        <c:minorUnit val="6"/>
        <c:minorTimeUnit val="months"/>
      </c:dateAx>
      <c:valAx>
        <c:axId val="627150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27150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Évolution des fonds</a:t>
            </a:r>
            <a:r>
              <a:rPr lang="en-US" baseline="0"/>
              <a:t> par classe d'actifs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'[Base 7.28.xlsx]Classe d''actifs'!$AE$21</c:f>
              <c:strCache>
                <c:ptCount val="1"/>
                <c:pt idx="0">
                  <c:v>Encours Actions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'[Base 7.28.xlsx]Classe d''actifs'!$AS$20:$AW$20</c:f>
              <c:numCache>
                <c:formatCode>mmm\-yy</c:formatCode>
                <c:ptCount val="5"/>
                <c:pt idx="0">
                  <c:v>42735</c:v>
                </c:pt>
                <c:pt idx="1">
                  <c:v>43465</c:v>
                </c:pt>
                <c:pt idx="2">
                  <c:v>44196</c:v>
                </c:pt>
                <c:pt idx="3">
                  <c:v>44926</c:v>
                </c:pt>
                <c:pt idx="4">
                  <c:v>45291</c:v>
                </c:pt>
              </c:numCache>
            </c:numRef>
          </c:cat>
          <c:val>
            <c:numRef>
              <c:f>'[Base 7.28.xlsx]Classe d''actifs'!$AS$21:$AW$21</c:f>
              <c:numCache>
                <c:formatCode>General</c:formatCode>
                <c:ptCount val="5"/>
                <c:pt idx="0">
                  <c:v>7.9083654318300001</c:v>
                </c:pt>
                <c:pt idx="1">
                  <c:v>14.8709527930947</c:v>
                </c:pt>
                <c:pt idx="2">
                  <c:v>26.5967682236146</c:v>
                </c:pt>
                <c:pt idx="3">
                  <c:v>91.9870017846183</c:v>
                </c:pt>
                <c:pt idx="4">
                  <c:v>108.88087229467899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B0-AE47-95C7-A22CA895AC89}"/>
            </c:ext>
          </c:extLst>
        </c:ser>
        <c:ser>
          <c:idx val="2"/>
          <c:order val="2"/>
          <c:tx>
            <c:strRef>
              <c:f>'[Base 7.28.xlsx]Classe d''actifs'!$AE$23</c:f>
              <c:strCache>
                <c:ptCount val="1"/>
                <c:pt idx="0">
                  <c:v>Encours Obligations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7267429311461299E-3"/>
                  <c:y val="8.339403629082860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F</a:t>
                    </a:r>
                    <a:r>
                      <a:rPr lang="en-US" altLang="zh-CN"/>
                      <a:t>in 2016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E7B0-AE47-95C7-A22CA895AC89}"/>
                </c:ext>
              </c:extLst>
            </c:dLbl>
            <c:dLbl>
              <c:idx val="1"/>
              <c:layout>
                <c:manualLayout>
                  <c:x val="5.9628707532269603E-3"/>
                  <c:y val="9.812100500705379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Fin 2017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E7B0-AE47-95C7-A22CA895AC89}"/>
                </c:ext>
              </c:extLst>
            </c:dLbl>
            <c:dLbl>
              <c:idx val="2"/>
              <c:layout>
                <c:manualLayout>
                  <c:x val="0"/>
                  <c:y val="0.10635748804744399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Fin 2018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E7B0-AE47-95C7-A22CA895AC89}"/>
                </c:ext>
              </c:extLst>
            </c:dLbl>
            <c:dLbl>
              <c:idx val="3"/>
              <c:layout>
                <c:manualLayout>
                  <c:x val="1.7267429311461299E-3"/>
                  <c:y val="0.204023917818805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Fin 2019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E7B0-AE47-95C7-A22CA895AC89}"/>
                </c:ext>
              </c:extLst>
            </c:dLbl>
            <c:dLbl>
              <c:idx val="4"/>
              <c:layout>
                <c:manualLayout>
                  <c:x val="3.4534858622922498E-3"/>
                  <c:y val="0.237815303066719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Mi</a:t>
                    </a:r>
                    <a:r>
                      <a:rPr lang="en-US" baseline="0"/>
                      <a:t> 2020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E7B0-AE47-95C7-A22CA895AC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'[Base 7.28.xlsx]Classe d''actifs'!$AS$20:$AW$20</c:f>
              <c:numCache>
                <c:formatCode>mmm\-yy</c:formatCode>
                <c:ptCount val="5"/>
                <c:pt idx="0">
                  <c:v>42735</c:v>
                </c:pt>
                <c:pt idx="1">
                  <c:v>43465</c:v>
                </c:pt>
                <c:pt idx="2">
                  <c:v>44196</c:v>
                </c:pt>
                <c:pt idx="3">
                  <c:v>44926</c:v>
                </c:pt>
                <c:pt idx="4">
                  <c:v>45291</c:v>
                </c:pt>
              </c:numCache>
            </c:numRef>
          </c:cat>
          <c:val>
            <c:numRef>
              <c:f>'[Base 7.28.xlsx]Classe d''actifs'!$AS$23:$AW$23</c:f>
              <c:numCache>
                <c:formatCode>General</c:formatCode>
                <c:ptCount val="5"/>
                <c:pt idx="0">
                  <c:v>3.2273563758399999</c:v>
                </c:pt>
                <c:pt idx="1">
                  <c:v>6.4396902913699998</c:v>
                </c:pt>
                <c:pt idx="2">
                  <c:v>9.3388102541299993</c:v>
                </c:pt>
                <c:pt idx="3">
                  <c:v>24.334201717389298</c:v>
                </c:pt>
                <c:pt idx="4">
                  <c:v>29.777362708971001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7B0-AE47-95C7-A22CA895AC89}"/>
            </c:ext>
          </c:extLst>
        </c:ser>
        <c:ser>
          <c:idx val="4"/>
          <c:order val="4"/>
          <c:tx>
            <c:strRef>
              <c:f>'[Base 7.28.xlsx]Classe d''actifs'!$AE$25</c:f>
              <c:strCache>
                <c:ptCount val="1"/>
                <c:pt idx="0">
                  <c:v>Encours Monétaire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'[Base 7.28.xlsx]Classe d''actifs'!$AS$20:$AW$20</c:f>
              <c:numCache>
                <c:formatCode>mmm\-yy</c:formatCode>
                <c:ptCount val="5"/>
                <c:pt idx="0">
                  <c:v>42735</c:v>
                </c:pt>
                <c:pt idx="1">
                  <c:v>43465</c:v>
                </c:pt>
                <c:pt idx="2">
                  <c:v>44196</c:v>
                </c:pt>
                <c:pt idx="3">
                  <c:v>44926</c:v>
                </c:pt>
                <c:pt idx="4">
                  <c:v>45291</c:v>
                </c:pt>
              </c:numCache>
            </c:numRef>
          </c:cat>
          <c:val>
            <c:numRef>
              <c:f>'[Base 7.28.xlsx]Classe d''actifs'!$AS$25:$AW$25</c:f>
              <c:numCache>
                <c:formatCode>General</c:formatCode>
                <c:ptCount val="5"/>
                <c:pt idx="0">
                  <c:v>1.0655624835399999</c:v>
                </c:pt>
                <c:pt idx="1">
                  <c:v>2.45068863369</c:v>
                </c:pt>
                <c:pt idx="2">
                  <c:v>6.2457294287299998</c:v>
                </c:pt>
                <c:pt idx="3">
                  <c:v>30.18404973701</c:v>
                </c:pt>
                <c:pt idx="4">
                  <c:v>66.224890923999993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7B0-AE47-95C7-A22CA895AC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7231112"/>
        <c:axId val="997233032"/>
      </c:barChart>
      <c:lineChart>
        <c:grouping val="standard"/>
        <c:varyColors val="0"/>
        <c:ser>
          <c:idx val="1"/>
          <c:order val="1"/>
          <c:tx>
            <c:strRef>
              <c:f>'[Base 7.28.xlsx]Classe d''actifs'!$AE$22</c:f>
              <c:strCache>
                <c:ptCount val="1"/>
                <c:pt idx="0">
                  <c:v>Actions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'[Base 7.28.xlsx]Classe d''actifs'!$AS$20:$AW$20</c:f>
              <c:numCache>
                <c:formatCode>mmm\-yy</c:formatCode>
                <c:ptCount val="5"/>
                <c:pt idx="0">
                  <c:v>42735</c:v>
                </c:pt>
                <c:pt idx="1">
                  <c:v>43465</c:v>
                </c:pt>
                <c:pt idx="2">
                  <c:v>44196</c:v>
                </c:pt>
                <c:pt idx="3">
                  <c:v>44926</c:v>
                </c:pt>
                <c:pt idx="4">
                  <c:v>45291</c:v>
                </c:pt>
              </c:numCache>
            </c:numRef>
          </c:cat>
          <c:val>
            <c:numRef>
              <c:f>'[Base 7.28.xlsx]Classe d''actifs'!$AS$22:$AW$22</c:f>
              <c:numCache>
                <c:formatCode>General</c:formatCode>
                <c:ptCount val="5"/>
                <c:pt idx="0">
                  <c:v>46</c:v>
                </c:pt>
                <c:pt idx="1">
                  <c:v>71</c:v>
                </c:pt>
                <c:pt idx="2">
                  <c:v>119</c:v>
                </c:pt>
                <c:pt idx="3">
                  <c:v>245</c:v>
                </c:pt>
                <c:pt idx="4">
                  <c:v>307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7B0-AE47-95C7-A22CA895AC89}"/>
            </c:ext>
          </c:extLst>
        </c:ser>
        <c:ser>
          <c:idx val="3"/>
          <c:order val="3"/>
          <c:tx>
            <c:strRef>
              <c:f>'[Base 7.28.xlsx]Classe d''actifs'!$AE$24</c:f>
              <c:strCache>
                <c:ptCount val="1"/>
                <c:pt idx="0">
                  <c:v>Obligations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'[Base 7.28.xlsx]Classe d''actifs'!$AS$20:$AW$20</c:f>
              <c:numCache>
                <c:formatCode>mmm\-yy</c:formatCode>
                <c:ptCount val="5"/>
                <c:pt idx="0">
                  <c:v>42735</c:v>
                </c:pt>
                <c:pt idx="1">
                  <c:v>43465</c:v>
                </c:pt>
                <c:pt idx="2">
                  <c:v>44196</c:v>
                </c:pt>
                <c:pt idx="3">
                  <c:v>44926</c:v>
                </c:pt>
                <c:pt idx="4">
                  <c:v>45291</c:v>
                </c:pt>
              </c:numCache>
            </c:numRef>
          </c:cat>
          <c:val>
            <c:numRef>
              <c:f>'[Base 7.28.xlsx]Classe d''actifs'!$AS$24:$AW$24</c:f>
              <c:numCache>
                <c:formatCode>General</c:formatCode>
                <c:ptCount val="5"/>
                <c:pt idx="0">
                  <c:v>13</c:v>
                </c:pt>
                <c:pt idx="1">
                  <c:v>24</c:v>
                </c:pt>
                <c:pt idx="2">
                  <c:v>32</c:v>
                </c:pt>
                <c:pt idx="3">
                  <c:v>70</c:v>
                </c:pt>
                <c:pt idx="4">
                  <c:v>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E7B0-AE47-95C7-A22CA895AC89}"/>
            </c:ext>
          </c:extLst>
        </c:ser>
        <c:ser>
          <c:idx val="5"/>
          <c:order val="5"/>
          <c:tx>
            <c:strRef>
              <c:f>'[Base 7.28.xlsx]Classe d''actifs'!$AE$26</c:f>
              <c:strCache>
                <c:ptCount val="1"/>
                <c:pt idx="0">
                  <c:v>Monétaire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'[Base 7.28.xlsx]Classe d''actifs'!$AS$20:$AW$20</c:f>
              <c:numCache>
                <c:formatCode>mmm\-yy</c:formatCode>
                <c:ptCount val="5"/>
                <c:pt idx="0">
                  <c:v>42735</c:v>
                </c:pt>
                <c:pt idx="1">
                  <c:v>43465</c:v>
                </c:pt>
                <c:pt idx="2">
                  <c:v>44196</c:v>
                </c:pt>
                <c:pt idx="3">
                  <c:v>44926</c:v>
                </c:pt>
                <c:pt idx="4">
                  <c:v>45291</c:v>
                </c:pt>
              </c:numCache>
            </c:numRef>
          </c:cat>
          <c:val>
            <c:numRef>
              <c:f>'[Base 7.28.xlsx]Classe d''actifs'!$AS$26:$AW$26</c:f>
              <c:numCache>
                <c:formatCode>General</c:formatCode>
                <c:ptCount val="5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15</c:v>
                </c:pt>
                <c:pt idx="4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E7B0-AE47-95C7-A22CA895AC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52168696"/>
        <c:axId val="652166776"/>
      </c:lineChart>
      <c:dateAx>
        <c:axId val="652168696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52166776"/>
        <c:crosses val="autoZero"/>
        <c:auto val="1"/>
        <c:lblOffset val="100"/>
        <c:baseTimeUnit val="years"/>
        <c:majorUnit val="2"/>
        <c:majorTimeUnit val="years"/>
      </c:dateAx>
      <c:valAx>
        <c:axId val="652166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Nombre des</a:t>
                </a:r>
                <a:r>
                  <a:rPr lang="en-US" baseline="0"/>
                  <a:t> fonds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zh-CN"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52168696"/>
        <c:crosses val="autoZero"/>
        <c:crossBetween val="between"/>
      </c:valAx>
      <c:dateAx>
        <c:axId val="997231112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997233032"/>
        <c:crosses val="autoZero"/>
        <c:auto val="1"/>
        <c:lblOffset val="100"/>
        <c:baseTimeUnit val="months"/>
      </c:dateAx>
      <c:valAx>
        <c:axId val="997233032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Encours, Mds</a:t>
                </a:r>
                <a:r>
                  <a:rPr lang="fr-CA" sz="1000" b="0" i="0" u="none" strike="noStrike" baseline="0">
                    <a:effectLst/>
                  </a:rPr>
                  <a:t>€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zh-CN"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97231112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lang="zh-CN"/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zh-CN"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Évolution des ETFs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ETF!$L$37</c:f>
              <c:strCache>
                <c:ptCount val="1"/>
                <c:pt idx="0">
                  <c:v>Encours des ETFs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FAA-364B-B2DD-289DEC0DF5D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FAA-364B-B2DD-289DEC0DF5D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9.43 mds / 6.1%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FAA-364B-B2DD-289DEC0DF5D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16.8 mds / 7.9%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FAA-364B-B2DD-289DEC0DF5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ETF!$M$36:$P$36</c:f>
              <c:strCache>
                <c:ptCount val="4"/>
                <c:pt idx="0">
                  <c:v>Fin 2018</c:v>
                </c:pt>
                <c:pt idx="1">
                  <c:v>Mi 2019</c:v>
                </c:pt>
                <c:pt idx="2">
                  <c:v>Fin 2019</c:v>
                </c:pt>
                <c:pt idx="3">
                  <c:v>Mi 2020</c:v>
                </c:pt>
              </c:strCache>
            </c:strRef>
          </c:cat>
          <c:val>
            <c:numRef>
              <c:f>ETF!$M$37:$P$37</c:f>
              <c:numCache>
                <c:formatCode>General</c:formatCode>
                <c:ptCount val="4"/>
                <c:pt idx="0">
                  <c:v>0</c:v>
                </c:pt>
                <c:pt idx="1">
                  <c:v>1.346361291</c:v>
                </c:pt>
                <c:pt idx="2">
                  <c:v>9.4301716870731305</c:v>
                </c:pt>
                <c:pt idx="3">
                  <c:v>16.755297138819898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AA-364B-B2DD-289DEC0DF5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5995256"/>
        <c:axId val="355993016"/>
      </c:barChart>
      <c:lineChart>
        <c:grouping val="standard"/>
        <c:varyColors val="0"/>
        <c:ser>
          <c:idx val="1"/>
          <c:order val="1"/>
          <c:tx>
            <c:strRef>
              <c:f>ETF!$L$38</c:f>
              <c:strCache>
                <c:ptCount val="1"/>
                <c:pt idx="0">
                  <c:v>Nombre des ETFs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ETF!$M$36:$P$36</c:f>
              <c:strCache>
                <c:ptCount val="4"/>
                <c:pt idx="0">
                  <c:v>Fin 2018</c:v>
                </c:pt>
                <c:pt idx="1">
                  <c:v>Mi 2019</c:v>
                </c:pt>
                <c:pt idx="2">
                  <c:v>Fin 2019</c:v>
                </c:pt>
                <c:pt idx="3">
                  <c:v>Mi 2020</c:v>
                </c:pt>
              </c:strCache>
            </c:strRef>
          </c:cat>
          <c:val>
            <c:numRef>
              <c:f>ETF!$M$38:$P$38</c:f>
              <c:numCache>
                <c:formatCode>General</c:formatCode>
                <c:ptCount val="4"/>
                <c:pt idx="0">
                  <c:v>0</c:v>
                </c:pt>
                <c:pt idx="1">
                  <c:v>3</c:v>
                </c:pt>
                <c:pt idx="2">
                  <c:v>17</c:v>
                </c:pt>
                <c:pt idx="3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FAA-364B-B2DD-289DEC0DF5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38569544"/>
        <c:axId val="1338573064"/>
      </c:lineChart>
      <c:catAx>
        <c:axId val="1338569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338573064"/>
        <c:crosses val="autoZero"/>
        <c:auto val="1"/>
        <c:lblAlgn val="ctr"/>
        <c:lblOffset val="100"/>
        <c:noMultiLvlLbl val="0"/>
      </c:catAx>
      <c:valAx>
        <c:axId val="1338573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0" vertOverflow="ellipsis" vert="horz" wrap="square" anchor="ctr" anchorCtr="1"/>
              <a:lstStyle/>
              <a:p>
                <a:pPr>
                  <a:defRPr lang="zh-CN"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Nombre des fonds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0" vertOverflow="ellipsis" vert="horz" wrap="square" anchor="ctr" anchorCtr="1"/>
            <a:lstStyle/>
            <a:p>
              <a:pPr>
                <a:defRPr lang="zh-CN" sz="9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338569544"/>
        <c:crosses val="autoZero"/>
        <c:crossBetween val="between"/>
      </c:valAx>
      <c:catAx>
        <c:axId val="3559952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55993016"/>
        <c:crosses val="autoZero"/>
        <c:auto val="1"/>
        <c:lblAlgn val="ctr"/>
        <c:lblOffset val="100"/>
        <c:noMultiLvlLbl val="0"/>
      </c:catAx>
      <c:valAx>
        <c:axId val="355993016"/>
        <c:scaling>
          <c:orientation val="minMax"/>
        </c:scaling>
        <c:delete val="0"/>
        <c:axPos val="r"/>
        <c:title>
          <c:tx>
            <c:rich>
              <a:bodyPr rot="-5400000" spcFirstLastPara="0" vertOverflow="ellipsis" vert="horz" wrap="square" anchor="ctr" anchorCtr="1"/>
              <a:lstStyle/>
              <a:p>
                <a:pPr>
                  <a:defRPr lang="zh-CN"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Encours, Mds€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0" vertOverflow="ellipsis" vert="horz" wrap="square" anchor="ctr" anchorCtr="1"/>
            <a:lstStyle/>
            <a:p>
              <a:pPr>
                <a:defRPr lang="zh-CN" sz="9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55995256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defTabSz="914400">
              <a:defRPr lang="zh-CN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CA"/>
              <a:t>Évolution des encours par focus géographique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defTabSz="914400">
            <a:defRPr lang="zh-CN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'[Base 7.28.xlsx]Focus Géo'!$G$4</c:f>
              <c:strCache>
                <c:ptCount val="1"/>
                <c:pt idx="0">
                  <c:v>Europe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'[Base 7.28.xlsx]Focus Géo'!$H$3:$L$3</c:f>
              <c:numCache>
                <c:formatCode>mmm\-yy</c:formatCode>
                <c:ptCount val="5"/>
                <c:pt idx="0">
                  <c:v>42705</c:v>
                </c:pt>
                <c:pt idx="1">
                  <c:v>43070</c:v>
                </c:pt>
                <c:pt idx="2">
                  <c:v>43435</c:v>
                </c:pt>
                <c:pt idx="3">
                  <c:v>43800</c:v>
                </c:pt>
                <c:pt idx="4">
                  <c:v>43983</c:v>
                </c:pt>
              </c:numCache>
            </c:numRef>
          </c:cat>
          <c:val>
            <c:numRef>
              <c:f>'[Base 7.28.xlsx]Focus Géo'!$H$4:$L$4</c:f>
              <c:numCache>
                <c:formatCode>General</c:formatCode>
                <c:ptCount val="5"/>
                <c:pt idx="0">
                  <c:v>11.86703239277</c:v>
                </c:pt>
                <c:pt idx="1">
                  <c:v>22.452738201199999</c:v>
                </c:pt>
                <c:pt idx="2">
                  <c:v>33.935544418280003</c:v>
                </c:pt>
                <c:pt idx="3">
                  <c:v>99.968495767805607</c:v>
                </c:pt>
                <c:pt idx="4">
                  <c:v>141.53755809500001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1C-A444-908C-8165C76AD263}"/>
            </c:ext>
          </c:extLst>
        </c:ser>
        <c:ser>
          <c:idx val="1"/>
          <c:order val="1"/>
          <c:tx>
            <c:strRef>
              <c:f>'[Base 7.28.xlsx]Focus Géo'!$G$5</c:f>
              <c:strCache>
                <c:ptCount val="1"/>
                <c:pt idx="0">
                  <c:v>Monde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'[Base 7.28.xlsx]Focus Géo'!$H$3:$L$3</c:f>
              <c:numCache>
                <c:formatCode>mmm\-yy</c:formatCode>
                <c:ptCount val="5"/>
                <c:pt idx="0">
                  <c:v>42705</c:v>
                </c:pt>
                <c:pt idx="1">
                  <c:v>43070</c:v>
                </c:pt>
                <c:pt idx="2">
                  <c:v>43435</c:v>
                </c:pt>
                <c:pt idx="3">
                  <c:v>43800</c:v>
                </c:pt>
                <c:pt idx="4">
                  <c:v>43983</c:v>
                </c:pt>
              </c:numCache>
            </c:numRef>
          </c:cat>
          <c:val>
            <c:numRef>
              <c:f>'[Base 7.28.xlsx]Focus Géo'!$H$5:$L$5</c:f>
              <c:numCache>
                <c:formatCode>General</c:formatCode>
                <c:ptCount val="5"/>
                <c:pt idx="0">
                  <c:v>0.54212061118999999</c:v>
                </c:pt>
                <c:pt idx="1">
                  <c:v>2.9179734871599998</c:v>
                </c:pt>
                <c:pt idx="2">
                  <c:v>10.0771354651891</c:v>
                </c:pt>
                <c:pt idx="3">
                  <c:v>38.878579664378599</c:v>
                </c:pt>
                <c:pt idx="4">
                  <c:v>52.940104731677302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1C-A444-908C-8165C76AD263}"/>
            </c:ext>
          </c:extLst>
        </c:ser>
        <c:ser>
          <c:idx val="2"/>
          <c:order val="2"/>
          <c:tx>
            <c:strRef>
              <c:f>'[Base 7.28.xlsx]Focus Géo'!$G$6</c:f>
              <c:strCache>
                <c:ptCount val="1"/>
                <c:pt idx="0">
                  <c:v>Amérique du Nord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numRef>
              <c:f>'[Base 7.28.xlsx]Focus Géo'!$H$3:$L$3</c:f>
              <c:numCache>
                <c:formatCode>mmm\-yy</c:formatCode>
                <c:ptCount val="5"/>
                <c:pt idx="0">
                  <c:v>42705</c:v>
                </c:pt>
                <c:pt idx="1">
                  <c:v>43070</c:v>
                </c:pt>
                <c:pt idx="2">
                  <c:v>43435</c:v>
                </c:pt>
                <c:pt idx="3">
                  <c:v>43800</c:v>
                </c:pt>
                <c:pt idx="4">
                  <c:v>43983</c:v>
                </c:pt>
              </c:numCache>
            </c:numRef>
          </c:cat>
          <c:val>
            <c:numRef>
              <c:f>'[Base 7.28.xlsx]Focus Géo'!$H$6:$L$6</c:f>
              <c:numCache>
                <c:formatCode>General</c:formatCode>
                <c:ptCount val="5"/>
                <c:pt idx="0">
                  <c:v>0.30071648063</c:v>
                </c:pt>
                <c:pt idx="1">
                  <c:v>0.44846826168468001</c:v>
                </c:pt>
                <c:pt idx="2">
                  <c:v>0.45991335571774</c:v>
                </c:pt>
                <c:pt idx="3">
                  <c:v>7.6516071709089797</c:v>
                </c:pt>
                <c:pt idx="4">
                  <c:v>8.8965998983377492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11C-A444-908C-8165C76AD263}"/>
            </c:ext>
          </c:extLst>
        </c:ser>
        <c:ser>
          <c:idx val="3"/>
          <c:order val="3"/>
          <c:tx>
            <c:strRef>
              <c:f>'[Base 7.28.xlsx]Focus Géo'!$G$7</c:f>
              <c:strCache>
                <c:ptCount val="1"/>
                <c:pt idx="0">
                  <c:v>Marchés Émergents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numRef>
              <c:f>'[Base 7.28.xlsx]Focus Géo'!$H$3:$L$3</c:f>
              <c:numCache>
                <c:formatCode>mmm\-yy</c:formatCode>
                <c:ptCount val="5"/>
                <c:pt idx="0">
                  <c:v>42705</c:v>
                </c:pt>
                <c:pt idx="1">
                  <c:v>43070</c:v>
                </c:pt>
                <c:pt idx="2">
                  <c:v>43435</c:v>
                </c:pt>
                <c:pt idx="3">
                  <c:v>43800</c:v>
                </c:pt>
                <c:pt idx="4">
                  <c:v>43983</c:v>
                </c:pt>
              </c:numCache>
            </c:numRef>
          </c:cat>
          <c:val>
            <c:numRef>
              <c:f>'[Base 7.28.xlsx]Focus Géo'!$H$7:$L$7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1.5604500215878201</c:v>
                </c:pt>
                <c:pt idx="3">
                  <c:v>5.0814377608872201</c:v>
                </c:pt>
                <c:pt idx="4">
                  <c:v>6.1033590165433003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11C-A444-908C-8165C76AD263}"/>
            </c:ext>
          </c:extLst>
        </c:ser>
        <c:ser>
          <c:idx val="4"/>
          <c:order val="4"/>
          <c:tx>
            <c:strRef>
              <c:f>'[Base 7.28.xlsx]Focus Géo'!$G$8</c:f>
              <c:strCache>
                <c:ptCount val="1"/>
                <c:pt idx="0">
                  <c:v>Asie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numRef>
              <c:f>'[Base 7.28.xlsx]Focus Géo'!$H$3:$L$3</c:f>
              <c:numCache>
                <c:formatCode>mmm\-yy</c:formatCode>
                <c:ptCount val="5"/>
                <c:pt idx="0">
                  <c:v>42705</c:v>
                </c:pt>
                <c:pt idx="1">
                  <c:v>43070</c:v>
                </c:pt>
                <c:pt idx="2">
                  <c:v>43435</c:v>
                </c:pt>
                <c:pt idx="3">
                  <c:v>43800</c:v>
                </c:pt>
                <c:pt idx="4">
                  <c:v>43983</c:v>
                </c:pt>
              </c:numCache>
            </c:numRef>
          </c:cat>
          <c:val>
            <c:numRef>
              <c:f>'[Base 7.28.xlsx]Focus Géo'!$H$8:$L$8</c:f>
              <c:numCache>
                <c:formatCode>General</c:formatCode>
                <c:ptCount val="5"/>
                <c:pt idx="0">
                  <c:v>0</c:v>
                </c:pt>
                <c:pt idx="1">
                  <c:v>0.23812054799999999</c:v>
                </c:pt>
                <c:pt idx="2">
                  <c:v>0.110738877</c:v>
                </c:pt>
                <c:pt idx="3">
                  <c:v>2.1633674093972499</c:v>
                </c:pt>
                <c:pt idx="4">
                  <c:v>2.4719947482070399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11C-A444-908C-8165C76AD2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90904952"/>
        <c:axId val="690901112"/>
      </c:areaChart>
      <c:dateAx>
        <c:axId val="690904952"/>
        <c:scaling>
          <c:orientation val="minMax"/>
        </c:scaling>
        <c:delete val="0"/>
        <c:axPos val="b"/>
        <c:numFmt formatCode="[$-40C]mmm\-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90901112"/>
        <c:crosses val="autoZero"/>
        <c:auto val="0"/>
        <c:lblOffset val="100"/>
        <c:baseTimeUnit val="months"/>
        <c:majorUnit val="12"/>
        <c:majorTimeUnit val="months"/>
        <c:minorUnit val="6"/>
        <c:minorTimeUnit val="months"/>
      </c:dateAx>
      <c:valAx>
        <c:axId val="690901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9090495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lang="zh-CN"/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Évolution de pourcentages des</a:t>
            </a:r>
            <a:r>
              <a:rPr lang="en-US" baseline="0"/>
              <a:t> focus géo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'[Base 7.28.xlsx]Focus Géo'!$G$11</c:f>
              <c:strCache>
                <c:ptCount val="1"/>
                <c:pt idx="0">
                  <c:v>Europe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'[Base 7.28.xlsx]Focus Géo'!$H$10:$L$10</c:f>
              <c:numCache>
                <c:formatCode>mmm\-yy</c:formatCode>
                <c:ptCount val="5"/>
                <c:pt idx="0">
                  <c:v>42705</c:v>
                </c:pt>
                <c:pt idx="1">
                  <c:v>43070</c:v>
                </c:pt>
                <c:pt idx="2">
                  <c:v>43435</c:v>
                </c:pt>
                <c:pt idx="3">
                  <c:v>43800</c:v>
                </c:pt>
                <c:pt idx="4">
                  <c:v>43983</c:v>
                </c:pt>
              </c:numCache>
            </c:numRef>
          </c:cat>
          <c:val>
            <c:numRef>
              <c:f>'[Base 7.28.xlsx]Focus Géo'!$H$11:$L$11</c:f>
              <c:numCache>
                <c:formatCode>0.0%</c:formatCode>
                <c:ptCount val="5"/>
                <c:pt idx="0">
                  <c:v>0.93368640859436902</c:v>
                </c:pt>
                <c:pt idx="1">
                  <c:v>0.86166785400064105</c:v>
                </c:pt>
                <c:pt idx="2">
                  <c:v>0.73543049238912295</c:v>
                </c:pt>
                <c:pt idx="3">
                  <c:v>0.650229139559798</c:v>
                </c:pt>
                <c:pt idx="4">
                  <c:v>0.66778869638499405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304-D94A-9381-CC604D85AAA5}"/>
            </c:ext>
          </c:extLst>
        </c:ser>
        <c:ser>
          <c:idx val="1"/>
          <c:order val="1"/>
          <c:tx>
            <c:strRef>
              <c:f>'[Base 7.28.xlsx]Focus Géo'!$G$12</c:f>
              <c:strCache>
                <c:ptCount val="1"/>
                <c:pt idx="0">
                  <c:v>Monde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'[Base 7.28.xlsx]Focus Géo'!$H$10:$L$10</c:f>
              <c:numCache>
                <c:formatCode>mmm\-yy</c:formatCode>
                <c:ptCount val="5"/>
                <c:pt idx="0">
                  <c:v>42705</c:v>
                </c:pt>
                <c:pt idx="1">
                  <c:v>43070</c:v>
                </c:pt>
                <c:pt idx="2">
                  <c:v>43435</c:v>
                </c:pt>
                <c:pt idx="3">
                  <c:v>43800</c:v>
                </c:pt>
                <c:pt idx="4">
                  <c:v>43983</c:v>
                </c:pt>
              </c:numCache>
            </c:numRef>
          </c:cat>
          <c:val>
            <c:numRef>
              <c:f>'[Base 7.28.xlsx]Focus Géo'!$H$12:$L$12</c:f>
              <c:numCache>
                <c:formatCode>0.0%</c:formatCode>
                <c:ptCount val="5"/>
                <c:pt idx="0">
                  <c:v>4.2653515195202503E-2</c:v>
                </c:pt>
                <c:pt idx="1">
                  <c:v>0.111982954158239</c:v>
                </c:pt>
                <c:pt idx="2">
                  <c:v>0.218385554853329</c:v>
                </c:pt>
                <c:pt idx="3">
                  <c:v>0.25287952177647199</c:v>
                </c:pt>
                <c:pt idx="4">
                  <c:v>0.24977683662963199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304-D94A-9381-CC604D85AAA5}"/>
            </c:ext>
          </c:extLst>
        </c:ser>
        <c:ser>
          <c:idx val="2"/>
          <c:order val="2"/>
          <c:tx>
            <c:strRef>
              <c:f>'[Base 7.28.xlsx]Focus Géo'!$G$13</c:f>
              <c:strCache>
                <c:ptCount val="1"/>
                <c:pt idx="0">
                  <c:v>Amérique du Nord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'[Base 7.28.xlsx]Focus Géo'!$H$10:$L$10</c:f>
              <c:numCache>
                <c:formatCode>mmm\-yy</c:formatCode>
                <c:ptCount val="5"/>
                <c:pt idx="0">
                  <c:v>42705</c:v>
                </c:pt>
                <c:pt idx="1">
                  <c:v>43070</c:v>
                </c:pt>
                <c:pt idx="2">
                  <c:v>43435</c:v>
                </c:pt>
                <c:pt idx="3">
                  <c:v>43800</c:v>
                </c:pt>
                <c:pt idx="4">
                  <c:v>43983</c:v>
                </c:pt>
              </c:numCache>
            </c:numRef>
          </c:cat>
          <c:val>
            <c:numRef>
              <c:f>'[Base 7.28.xlsx]Focus Géo'!$H$13:$L$13</c:f>
              <c:numCache>
                <c:formatCode>0.0%</c:formatCode>
                <c:ptCount val="5"/>
                <c:pt idx="0">
                  <c:v>2.36600762104286E-2</c:v>
                </c:pt>
                <c:pt idx="1">
                  <c:v>1.7210848902722401E-2</c:v>
                </c:pt>
                <c:pt idx="2">
                  <c:v>9.9669627067964593E-3</c:v>
                </c:pt>
                <c:pt idx="3">
                  <c:v>4.9768658703695297E-2</c:v>
                </c:pt>
                <c:pt idx="4">
                  <c:v>4.1975069573986903E-2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304-D94A-9381-CC604D85AAA5}"/>
            </c:ext>
          </c:extLst>
        </c:ser>
        <c:ser>
          <c:idx val="3"/>
          <c:order val="3"/>
          <c:tx>
            <c:strRef>
              <c:f>'[Base 7.28.xlsx]Focus Géo'!$G$14</c:f>
              <c:strCache>
                <c:ptCount val="1"/>
                <c:pt idx="0">
                  <c:v>Marchés Émergents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'[Base 7.28.xlsx]Focus Géo'!$H$10:$L$10</c:f>
              <c:numCache>
                <c:formatCode>mmm\-yy</c:formatCode>
                <c:ptCount val="5"/>
                <c:pt idx="0">
                  <c:v>42705</c:v>
                </c:pt>
                <c:pt idx="1">
                  <c:v>43070</c:v>
                </c:pt>
                <c:pt idx="2">
                  <c:v>43435</c:v>
                </c:pt>
                <c:pt idx="3">
                  <c:v>43800</c:v>
                </c:pt>
                <c:pt idx="4">
                  <c:v>43983</c:v>
                </c:pt>
              </c:numCache>
            </c:numRef>
          </c:cat>
          <c:val>
            <c:numRef>
              <c:f>'[Base 7.28.xlsx]Focus Géo'!$H$14:$L$14</c:f>
              <c:numCache>
                <c:formatCode>General</c:formatCode>
                <c:ptCount val="5"/>
                <c:pt idx="2" formatCode="0.0%">
                  <c:v>3.38171244162144E-2</c:v>
                </c:pt>
                <c:pt idx="3" formatCode="0.0%">
                  <c:v>3.3051401620193502E-2</c:v>
                </c:pt>
                <c:pt idx="4" formatCode="0.0%">
                  <c:v>2.87962729898972E-2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304-D94A-9381-CC604D85AAA5}"/>
            </c:ext>
          </c:extLst>
        </c:ser>
        <c:ser>
          <c:idx val="4"/>
          <c:order val="4"/>
          <c:tx>
            <c:strRef>
              <c:f>'[Base 7.28.xlsx]Focus Géo'!$G$15</c:f>
              <c:strCache>
                <c:ptCount val="1"/>
                <c:pt idx="0">
                  <c:v>Asie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'[Base 7.28.xlsx]Focus Géo'!$H$10:$L$10</c:f>
              <c:numCache>
                <c:formatCode>mmm\-yy</c:formatCode>
                <c:ptCount val="5"/>
                <c:pt idx="0">
                  <c:v>42705</c:v>
                </c:pt>
                <c:pt idx="1">
                  <c:v>43070</c:v>
                </c:pt>
                <c:pt idx="2">
                  <c:v>43435</c:v>
                </c:pt>
                <c:pt idx="3">
                  <c:v>43800</c:v>
                </c:pt>
                <c:pt idx="4">
                  <c:v>43983</c:v>
                </c:pt>
              </c:numCache>
            </c:numRef>
          </c:cat>
          <c:val>
            <c:numRef>
              <c:f>'[Base 7.28.xlsx]Focus Géo'!$H$15:$L$15</c:f>
              <c:numCache>
                <c:formatCode>0.0%</c:formatCode>
                <c:ptCount val="5"/>
                <c:pt idx="1">
                  <c:v>9.1383429383971801E-3</c:v>
                </c:pt>
                <c:pt idx="2">
                  <c:v>2.3998656345368399E-3</c:v>
                </c:pt>
                <c:pt idx="3">
                  <c:v>1.4071278339841699E-2</c:v>
                </c:pt>
                <c:pt idx="4">
                  <c:v>1.1663124421489099E-2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304-D94A-9381-CC604D85AA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3045768"/>
        <c:axId val="993042568"/>
      </c:lineChart>
      <c:dateAx>
        <c:axId val="993045768"/>
        <c:scaling>
          <c:orientation val="minMax"/>
        </c:scaling>
        <c:delete val="0"/>
        <c:axPos val="b"/>
        <c:numFmt formatCode="[$-40C]mmm\-yy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93042568"/>
        <c:crosses val="autoZero"/>
        <c:auto val="1"/>
        <c:lblOffset val="100"/>
        <c:baseTimeUnit val="months"/>
        <c:majorUnit val="12"/>
        <c:majorTimeUnit val="months"/>
      </c:dateAx>
      <c:valAx>
        <c:axId val="993042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93045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Évolution</a:t>
            </a:r>
            <a:r>
              <a:rPr lang="en-US" baseline="0"/>
              <a:t> des fonds par pays de l'émission</a:t>
            </a:r>
          </a:p>
          <a:p>
            <a:pPr>
              <a:defRPr/>
            </a:pPr>
            <a:r>
              <a:rPr lang="en-US" sz="1100" baseline="0"/>
              <a:t>(Pourcentage des encours des fonds)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'[Base 7.28.xlsx]pays de l'!$Q$15</c:f>
              <c:strCache>
                <c:ptCount val="1"/>
                <c:pt idx="0">
                  <c:v>Allemagne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'[Base 7.28.xlsx]pays de l'!$R$14:$V$14</c:f>
              <c:numCache>
                <c:formatCode>[$-40C]mmm\-yy;@</c:formatCode>
                <c:ptCount val="5"/>
                <c:pt idx="0">
                  <c:v>42735</c:v>
                </c:pt>
                <c:pt idx="1">
                  <c:v>43100</c:v>
                </c:pt>
                <c:pt idx="2">
                  <c:v>43465</c:v>
                </c:pt>
                <c:pt idx="3">
                  <c:v>43830</c:v>
                </c:pt>
                <c:pt idx="4">
                  <c:v>44012</c:v>
                </c:pt>
              </c:numCache>
            </c:numRef>
          </c:cat>
          <c:val>
            <c:numRef>
              <c:f>'[Base 7.28.xlsx]pays de l'!$R$15:$V$15</c:f>
              <c:numCache>
                <c:formatCode>General</c:formatCode>
                <c:ptCount val="5"/>
                <c:pt idx="3" formatCode="0.0%">
                  <c:v>1.6853988663373401E-4</c:v>
                </c:pt>
                <c:pt idx="4" formatCode="0.0%">
                  <c:v>1.35537277565148E-4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E1E-9E4B-B748-C4CA663764E5}"/>
            </c:ext>
          </c:extLst>
        </c:ser>
        <c:ser>
          <c:idx val="1"/>
          <c:order val="1"/>
          <c:tx>
            <c:strRef>
              <c:f>'[Base 7.28.xlsx]pays de l'!$Q$16</c:f>
              <c:strCache>
                <c:ptCount val="1"/>
                <c:pt idx="0">
                  <c:v>France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'[Base 7.28.xlsx]pays de l'!$R$14:$V$14</c:f>
              <c:numCache>
                <c:formatCode>[$-40C]mmm\-yy;@</c:formatCode>
                <c:ptCount val="5"/>
                <c:pt idx="0">
                  <c:v>42735</c:v>
                </c:pt>
                <c:pt idx="1">
                  <c:v>43100</c:v>
                </c:pt>
                <c:pt idx="2">
                  <c:v>43465</c:v>
                </c:pt>
                <c:pt idx="3">
                  <c:v>43830</c:v>
                </c:pt>
                <c:pt idx="4">
                  <c:v>44012</c:v>
                </c:pt>
              </c:numCache>
            </c:numRef>
          </c:cat>
          <c:val>
            <c:numRef>
              <c:f>'[Base 7.28.xlsx]pays de l'!$R$16:$V$16</c:f>
              <c:numCache>
                <c:formatCode>0.0%</c:formatCode>
                <c:ptCount val="5"/>
                <c:pt idx="0">
                  <c:v>0.59412358217017402</c:v>
                </c:pt>
                <c:pt idx="1">
                  <c:v>0.66786168510724597</c:v>
                </c:pt>
                <c:pt idx="2">
                  <c:v>0.61031595406622596</c:v>
                </c:pt>
                <c:pt idx="3">
                  <c:v>0.57768197232478402</c:v>
                </c:pt>
                <c:pt idx="4">
                  <c:v>0.605922287813774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E1E-9E4B-B748-C4CA663764E5}"/>
            </c:ext>
          </c:extLst>
        </c:ser>
        <c:ser>
          <c:idx val="2"/>
          <c:order val="2"/>
          <c:tx>
            <c:strRef>
              <c:f>'[Base 7.28.xlsx]pays de l'!$Q$17</c:f>
              <c:strCache>
                <c:ptCount val="1"/>
                <c:pt idx="0">
                  <c:v>Irlande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'[Base 7.28.xlsx]pays de l'!$R$14:$V$14</c:f>
              <c:numCache>
                <c:formatCode>[$-40C]mmm\-yy;@</c:formatCode>
                <c:ptCount val="5"/>
                <c:pt idx="0">
                  <c:v>42735</c:v>
                </c:pt>
                <c:pt idx="1">
                  <c:v>43100</c:v>
                </c:pt>
                <c:pt idx="2">
                  <c:v>43465</c:v>
                </c:pt>
                <c:pt idx="3">
                  <c:v>43830</c:v>
                </c:pt>
                <c:pt idx="4">
                  <c:v>44012</c:v>
                </c:pt>
              </c:numCache>
            </c:numRef>
          </c:cat>
          <c:val>
            <c:numRef>
              <c:f>'[Base 7.28.xlsx]pays de l'!$R$17:$V$17</c:f>
              <c:numCache>
                <c:formatCode>General</c:formatCode>
                <c:ptCount val="5"/>
                <c:pt idx="2" formatCode="0.0%">
                  <c:v>2.7956095929639198E-3</c:v>
                </c:pt>
                <c:pt idx="3" formatCode="0.0%">
                  <c:v>4.2126533135158302E-2</c:v>
                </c:pt>
                <c:pt idx="4" formatCode="0.0%">
                  <c:v>4.6450675222296303E-2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E1E-9E4B-B748-C4CA663764E5}"/>
            </c:ext>
          </c:extLst>
        </c:ser>
        <c:ser>
          <c:idx val="3"/>
          <c:order val="3"/>
          <c:tx>
            <c:strRef>
              <c:f>'[Base 7.28.xlsx]pays de l'!$Q$18</c:f>
              <c:strCache>
                <c:ptCount val="1"/>
                <c:pt idx="0">
                  <c:v>Luxembourg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'[Base 7.28.xlsx]pays de l'!$R$14:$V$14</c:f>
              <c:numCache>
                <c:formatCode>[$-40C]mmm\-yy;@</c:formatCode>
                <c:ptCount val="5"/>
                <c:pt idx="0">
                  <c:v>42735</c:v>
                </c:pt>
                <c:pt idx="1">
                  <c:v>43100</c:v>
                </c:pt>
                <c:pt idx="2">
                  <c:v>43465</c:v>
                </c:pt>
                <c:pt idx="3">
                  <c:v>43830</c:v>
                </c:pt>
                <c:pt idx="4">
                  <c:v>44012</c:v>
                </c:pt>
              </c:numCache>
            </c:numRef>
          </c:cat>
          <c:val>
            <c:numRef>
              <c:f>'[Base 7.28.xlsx]pays de l'!$R$18:$V$18</c:f>
              <c:numCache>
                <c:formatCode>0.0%</c:formatCode>
                <c:ptCount val="5"/>
                <c:pt idx="0">
                  <c:v>0.30042900202080097</c:v>
                </c:pt>
                <c:pt idx="1">
                  <c:v>0.242940484766628</c:v>
                </c:pt>
                <c:pt idx="2">
                  <c:v>0.330655692173837</c:v>
                </c:pt>
                <c:pt idx="3">
                  <c:v>0.35853932625643697</c:v>
                </c:pt>
                <c:pt idx="4">
                  <c:v>0.33187405408858101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E1E-9E4B-B748-C4CA663764E5}"/>
            </c:ext>
          </c:extLst>
        </c:ser>
        <c:ser>
          <c:idx val="4"/>
          <c:order val="4"/>
          <c:tx>
            <c:strRef>
              <c:f>'[Base 7.28.xlsx]pays de l'!$Q$19</c:f>
              <c:strCache>
                <c:ptCount val="1"/>
                <c:pt idx="0">
                  <c:v>Royaume-Uni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'[Base 7.28.xlsx]pays de l'!$R$14:$V$14</c:f>
              <c:numCache>
                <c:formatCode>[$-40C]mmm\-yy;@</c:formatCode>
                <c:ptCount val="5"/>
                <c:pt idx="0">
                  <c:v>42735</c:v>
                </c:pt>
                <c:pt idx="1">
                  <c:v>43100</c:v>
                </c:pt>
                <c:pt idx="2">
                  <c:v>43465</c:v>
                </c:pt>
                <c:pt idx="3">
                  <c:v>43830</c:v>
                </c:pt>
                <c:pt idx="4">
                  <c:v>44012</c:v>
                </c:pt>
              </c:numCache>
            </c:numRef>
          </c:cat>
          <c:val>
            <c:numRef>
              <c:f>'[Base 7.28.xlsx]pays de l'!$R$19:$V$19</c:f>
              <c:numCache>
                <c:formatCode>0.0%</c:formatCode>
                <c:ptCount val="5"/>
                <c:pt idx="0">
                  <c:v>0</c:v>
                </c:pt>
                <c:pt idx="1">
                  <c:v>2.8168689233755401E-2</c:v>
                </c:pt>
                <c:pt idx="2">
                  <c:v>1.7514819170801901E-2</c:v>
                </c:pt>
                <c:pt idx="3">
                  <c:v>6.5497408351000699E-3</c:v>
                </c:pt>
                <c:pt idx="4">
                  <c:v>5.4170354493443497E-3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E1E-9E4B-B748-C4CA663764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55259384"/>
        <c:axId val="655261304"/>
      </c:lineChart>
      <c:dateAx>
        <c:axId val="655259384"/>
        <c:scaling>
          <c:orientation val="minMax"/>
        </c:scaling>
        <c:delete val="0"/>
        <c:axPos val="b"/>
        <c:numFmt formatCode="[$-40C]mmm\-yy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55261304"/>
        <c:crosses val="autoZero"/>
        <c:auto val="1"/>
        <c:lblOffset val="100"/>
        <c:baseTimeUnit val="months"/>
        <c:majorUnit val="12"/>
        <c:majorTimeUnit val="months"/>
      </c:dateAx>
      <c:valAx>
        <c:axId val="655261304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55259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rgbClr val="44546A"/>
    </cs:fontRef>
    <cs:defRPr sz="900" b="1" kern="1200"/>
  </cs:axisTitle>
  <cs:categoryAxis>
    <cs:lnRef idx="0"/>
    <cs:fillRef idx="0"/>
    <cs:effectRef idx="0"/>
    <cs:fontRef idx="minor">
      <a:srgbClr val="44546A"/>
    </cs:fontRef>
    <cs:spPr>
      <a:ln w="9525" cap="flat" cmpd="sng" algn="ctr">
        <a:solidFill>
          <a:srgbClr val="44546A">
            <a:lumMod val="15000"/>
            <a:lumOff val="85000"/>
          </a:srgb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rgbClr val="44546A"/>
    </cs:fontRef>
    <cs:spPr>
      <a:solidFill>
        <a:sysClr val="window" lastClr="FFFFFF"/>
      </a:solidFill>
      <a:ln w="9525" cap="flat" cmpd="sng" algn="ctr">
        <a:solidFill>
          <a:srgbClr val="44546A">
            <a:lumMod val="15000"/>
            <a:lumOff val="85000"/>
          </a:srgbClr>
        </a:solidFill>
        <a:round/>
      </a:ln>
    </cs:spPr>
    <cs:defRPr sz="900" kern="1200"/>
  </cs:chartArea>
  <cs:dataLabel>
    <cs:lnRef idx="0"/>
    <cs:fillRef idx="0"/>
    <cs:effectRef idx="0"/>
    <cs:fontRef idx="minor">
      <a:srgbClr val="44546A"/>
    </cs:fontRef>
    <cs:defRPr sz="900" kern="1200"/>
  </cs:dataLabel>
  <cs:dataLabelCallout>
    <cs:lnRef idx="0"/>
    <cs:fillRef idx="0"/>
    <cs:effectRef idx="0"/>
    <cs:fontRef idx="minor">
      <a:srgbClr val="44546A">
        <a:lumMod val="75000"/>
      </a:srgbClr>
    </cs:fontRef>
    <cs:spPr>
      <a:solidFill>
        <a:sysClr val="window" lastClr="FFFFFF"/>
      </a:solidFill>
      <a:ln>
        <a:solidFill>
          <a:sysClr val="windowText" lastClr="000000">
            <a:lumMod val="25000"/>
            <a:lumOff val="75000"/>
          </a:sys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rgbClr val="44546A"/>
    </cs:fontRef>
  </cs:dataPoint>
  <cs:dataPoint3D>
    <cs:lnRef idx="0"/>
    <cs:fillRef idx="3">
      <cs:styleClr val="auto"/>
    </cs:fillRef>
    <cs:effectRef idx="2"/>
    <cs:fontRef idx="minor">
      <a:srgbClr val="44546A"/>
    </cs:fontRef>
  </cs:dataPoint3D>
  <cs:dataPointLine>
    <cs:lnRef idx="0">
      <cs:styleClr val="auto"/>
    </cs:lnRef>
    <cs:fillRef idx="3"/>
    <cs:effectRef idx="2"/>
    <cs:fontRef idx="minor">
      <a:srgbClr val="44546A"/>
    </cs:fontRef>
    <cs:spPr>
      <a:ln w="31750" cap="rnd">
        <a:solidFill>
          <a:srgbClr val="FFFFFF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rgbClr val="44546A"/>
    </cs:fontRef>
    <cs:spPr>
      <a:ln w="12700">
        <a:solidFill>
          <a:srgbClr val="E7E6E6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rgbClr val="44546A"/>
    </cs:fontRef>
    <cs:spPr>
      <a:ln w="9525" cap="rnd">
        <a:solidFill>
          <a:srgbClr val="FFFFFF"/>
        </a:solidFill>
        <a:round/>
      </a:ln>
    </cs:spPr>
  </cs:dataPointWireframe>
  <cs:dataTable>
    <cs:lnRef idx="0"/>
    <cs:fillRef idx="0"/>
    <cs:effectRef idx="0"/>
    <cs:fontRef idx="minor">
      <a:srgbClr val="44546A"/>
    </cs:fontRef>
    <cs:spPr>
      <a:ln w="9525">
        <a:solidFill>
          <a:srgbClr val="44546A">
            <a:lumMod val="15000"/>
            <a:lumOff val="85000"/>
          </a:srgbClr>
        </a:solidFill>
      </a:ln>
    </cs:spPr>
    <cs:defRPr sz="900" kern="1200"/>
  </cs:dataTable>
  <cs:downBar>
    <cs:lnRef idx="0"/>
    <cs:fillRef idx="0"/>
    <cs:effectRef idx="0"/>
    <cs:fontRef idx="minor">
      <a:sysClr val="windowText" lastClr="000000"/>
    </cs:fontRef>
    <cs:spPr>
      <a:solidFill>
        <a:sysClr val="windowText" lastClr="000000">
          <a:lumMod val="65000"/>
          <a:lumOff val="35000"/>
        </a:sysClr>
      </a:solidFill>
      <a:ln w="9525">
        <a:solidFill>
          <a:sysClr val="windowText" lastClr="000000">
            <a:lumMod val="65000"/>
            <a:lumOff val="35000"/>
          </a:sysClr>
        </a:solidFill>
      </a:ln>
    </cs:spPr>
  </cs:downBar>
  <cs:dropLine>
    <cs:lnRef idx="0"/>
    <cs:fillRef idx="0"/>
    <cs:effectRef idx="0"/>
    <cs:fontRef idx="minor">
      <a:srgbClr val="44546A"/>
    </cs:fontRef>
    <cs:spPr>
      <a:ln w="9525">
        <a:solidFill>
          <a:sysClr val="windowText" lastClr="000000">
            <a:lumMod val="75000"/>
            <a:lumOff val="25000"/>
          </a:sysClr>
        </a:solidFill>
        <a:prstDash val="dash"/>
      </a:ln>
    </cs:spPr>
  </cs:dropLine>
  <cs:errorBar>
    <cs:lnRef idx="0"/>
    <cs:fillRef idx="0"/>
    <cs:effectRef idx="0"/>
    <cs:fontRef idx="minor">
      <a:srgbClr val="44546A"/>
    </cs:fontRef>
    <cs:spPr>
      <a:ln w="9525">
        <a:solidFill>
          <a:srgbClr val="44546A">
            <a:lumMod val="75000"/>
          </a:srgbClr>
        </a:solidFill>
        <a:round/>
      </a:ln>
    </cs:spPr>
  </cs:errorBar>
  <cs:floor>
    <cs:lnRef idx="0"/>
    <cs:fillRef idx="0"/>
    <cs:effectRef idx="0"/>
    <cs:fontRef idx="minor">
      <a:srgbClr val="44546A"/>
    </cs:fontRef>
  </cs:floor>
  <cs:gridlineMajor>
    <cs:lnRef idx="0"/>
    <cs:fillRef idx="0"/>
    <cs:effectRef idx="0"/>
    <cs:fontRef idx="minor">
      <a:srgbClr val="44546A"/>
    </cs:fontRef>
    <cs:spPr>
      <a:ln w="9525" cap="flat" cmpd="sng" algn="ctr">
        <a:solidFill>
          <a:srgbClr val="44546A">
            <a:lumMod val="15000"/>
            <a:lumOff val="85000"/>
          </a:srgbClr>
        </a:solidFill>
        <a:round/>
      </a:ln>
    </cs:spPr>
  </cs:gridlineMajor>
  <cs:gridlineMinor>
    <cs:lnRef idx="0"/>
    <cs:fillRef idx="0"/>
    <cs:effectRef idx="0"/>
    <cs:fontRef idx="minor">
      <a:srgbClr val="44546A"/>
    </cs:fontRef>
    <cs:spPr>
      <a:ln>
        <a:solidFill>
          <a:srgbClr val="44546A">
            <a:lumMod val="5000"/>
            <a:lumOff val="95000"/>
          </a:srgbClr>
        </a:solidFill>
      </a:ln>
    </cs:spPr>
  </cs:gridlineMinor>
  <cs:hiLoLine>
    <cs:lnRef idx="0"/>
    <cs:fillRef idx="0"/>
    <cs:effectRef idx="0"/>
    <cs:fontRef idx="minor">
      <a:srgbClr val="44546A"/>
    </cs:fontRef>
    <cs:spPr>
      <a:ln w="9525">
        <a:solidFill>
          <a:sysClr val="windowText" lastClr="000000">
            <a:lumMod val="75000"/>
            <a:lumOff val="25000"/>
          </a:sysClr>
        </a:solidFill>
      </a:ln>
    </cs:spPr>
  </cs:hiLoLine>
  <cs:leaderLine>
    <cs:lnRef idx="0"/>
    <cs:fillRef idx="0"/>
    <cs:effectRef idx="0"/>
    <cs:fontRef idx="minor">
      <a:srgbClr val="44546A"/>
    </cs:fontRef>
    <cs:spPr>
      <a:ln w="9525">
        <a:solidFill>
          <a:srgbClr val="44546A">
            <a:lumMod val="35000"/>
            <a:lumOff val="65000"/>
          </a:srgbClr>
        </a:solidFill>
      </a:ln>
    </cs:spPr>
  </cs:leaderLine>
  <cs:legend>
    <cs:lnRef idx="0"/>
    <cs:fillRef idx="0"/>
    <cs:effectRef idx="0"/>
    <cs:fontRef idx="minor">
      <a:srgbClr val="44546A"/>
    </cs:fontRef>
    <cs:defRPr sz="900" kern="1200"/>
  </cs:legend>
  <cs:plotArea>
    <cs:lnRef idx="0"/>
    <cs:fillRef idx="0"/>
    <cs:effectRef idx="0"/>
    <cs:fontRef idx="minor">
      <a:srgbClr val="44546A"/>
    </cs:fontRef>
  </cs:plotArea>
  <cs:plotArea3D>
    <cs:lnRef idx="0"/>
    <cs:fillRef idx="0"/>
    <cs:effectRef idx="0"/>
    <cs:fontRef idx="minor">
      <a:srgbClr val="44546A"/>
    </cs:fontRef>
  </cs:plotArea3D>
  <cs:seriesAxis>
    <cs:lnRef idx="0"/>
    <cs:fillRef idx="0"/>
    <cs:effectRef idx="0"/>
    <cs:fontRef idx="minor">
      <a:srgbClr val="44546A"/>
    </cs:fontRef>
    <cs:spPr>
      <a:ln w="9525" cap="flat" cmpd="sng" algn="ctr">
        <a:solidFill>
          <a:srgbClr val="44546A">
            <a:lumMod val="15000"/>
            <a:lumOff val="85000"/>
          </a:srgbClr>
        </a:solidFill>
        <a:round/>
      </a:ln>
    </cs:spPr>
    <cs:defRPr sz="900" kern="1200"/>
  </cs:seriesAxis>
  <cs:seriesLine>
    <cs:lnRef idx="0"/>
    <cs:fillRef idx="0"/>
    <cs:effectRef idx="0"/>
    <cs:fontRef idx="minor">
      <a:srgbClr val="44546A"/>
    </cs:fontRef>
    <cs:spPr>
      <a:ln w="9525">
        <a:solidFill>
          <a:srgbClr val="44546A">
            <a:lumMod val="60000"/>
            <a:lumOff val="40000"/>
          </a:srgbClr>
        </a:solidFill>
        <a:prstDash val="dash"/>
      </a:ln>
    </cs:spPr>
  </cs:seriesLine>
  <cs:title>
    <cs:lnRef idx="0"/>
    <cs:fillRef idx="0"/>
    <cs:effectRef idx="0"/>
    <cs:fontRef idx="minor">
      <a:srgbClr val="44546A"/>
    </cs:fontRef>
    <cs:defRPr sz="1600" b="1" kern="1200"/>
  </cs:title>
  <cs:trendline>
    <cs:lnRef idx="0">
      <cs:styleClr val="auto"/>
    </cs:lnRef>
    <cs:fillRef idx="0"/>
    <cs:effectRef idx="0"/>
    <cs:fontRef idx="minor">
      <a:srgbClr val="44546A"/>
    </cs:fontRef>
    <cs:spPr>
      <a:ln w="19050" cap="rnd">
        <a:solidFill>
          <a:srgbClr val="FFFFFF"/>
        </a:solidFill>
        <a:prstDash val="sysDash"/>
      </a:ln>
    </cs:spPr>
  </cs:trendline>
  <cs:trendlineLabel>
    <cs:lnRef idx="0"/>
    <cs:fillRef idx="0"/>
    <cs:effectRef idx="0"/>
    <cs:fontRef idx="minor">
      <a:srgbClr val="44546A"/>
    </cs:fontRef>
    <cs:defRPr sz="900" kern="1200"/>
  </cs:trendlineLabel>
  <cs:upBar>
    <cs:lnRef idx="0"/>
    <cs:fillRef idx="0"/>
    <cs:effectRef idx="0"/>
    <cs:fontRef idx="minor">
      <a:srgbClr val="44546A"/>
    </cs:fontRef>
    <cs:spPr>
      <a:solidFill>
        <a:sysClr val="window" lastClr="FFFFFF"/>
      </a:solidFill>
      <a:ln w="9525">
        <a:solidFill>
          <a:sysClr val="windowText" lastClr="000000">
            <a:lumMod val="15000"/>
            <a:lumOff val="85000"/>
          </a:sysClr>
        </a:solidFill>
      </a:ln>
    </cs:spPr>
  </cs:upBar>
  <cs:valueAxis>
    <cs:lnRef idx="0"/>
    <cs:fillRef idx="0"/>
    <cs:effectRef idx="0"/>
    <cs:fontRef idx="minor">
      <a:srgbClr val="44546A"/>
    </cs:fontRef>
    <cs:defRPr sz="900" kern="1200"/>
  </cs:valueAxis>
  <cs:wall>
    <cs:lnRef idx="0"/>
    <cs:fillRef idx="0"/>
    <cs:effectRef idx="0"/>
    <cs:fontRef idx="minor">
      <a:srgbClr val="44546A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rgbClr val="44546A"/>
    </cs:fontRef>
    <cs:defRPr sz="900" b="1" kern="1200"/>
  </cs:axisTitle>
  <cs:categoryAxis>
    <cs:lnRef idx="0"/>
    <cs:fillRef idx="0"/>
    <cs:effectRef idx="0"/>
    <cs:fontRef idx="minor">
      <a:srgbClr val="44546A"/>
    </cs:fontRef>
    <cs:spPr>
      <a:ln w="9525" cap="flat" cmpd="sng" algn="ctr">
        <a:solidFill>
          <a:srgbClr val="44546A">
            <a:lumMod val="15000"/>
            <a:lumOff val="85000"/>
          </a:srgb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rgbClr val="44546A"/>
    </cs:fontRef>
    <cs:spPr>
      <a:solidFill>
        <a:sysClr val="window" lastClr="FFFFFF"/>
      </a:solidFill>
      <a:ln w="9525" cap="flat" cmpd="sng" algn="ctr">
        <a:solidFill>
          <a:srgbClr val="44546A">
            <a:lumMod val="15000"/>
            <a:lumOff val="85000"/>
          </a:srgbClr>
        </a:solidFill>
        <a:round/>
      </a:ln>
    </cs:spPr>
    <cs:defRPr sz="900" kern="1200"/>
  </cs:chartArea>
  <cs:dataLabel>
    <cs:lnRef idx="0"/>
    <cs:fillRef idx="0"/>
    <cs:effectRef idx="0"/>
    <cs:fontRef idx="minor">
      <a:srgbClr val="44546A"/>
    </cs:fontRef>
    <cs:defRPr sz="900" kern="1200"/>
  </cs:dataLabel>
  <cs:dataLabelCallout>
    <cs:lnRef idx="0"/>
    <cs:fillRef idx="0"/>
    <cs:effectRef idx="0"/>
    <cs:fontRef idx="minor">
      <a:srgbClr val="44546A">
        <a:lumMod val="75000"/>
      </a:srgbClr>
    </cs:fontRef>
    <cs:spPr>
      <a:solidFill>
        <a:sysClr val="window" lastClr="FFFFFF"/>
      </a:solidFill>
      <a:ln>
        <a:solidFill>
          <a:sysClr val="windowText" lastClr="000000">
            <a:lumMod val="25000"/>
            <a:lumOff val="75000"/>
          </a:sys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rgbClr val="44546A"/>
    </cs:fontRef>
  </cs:dataPoint>
  <cs:dataPoint3D>
    <cs:lnRef idx="0"/>
    <cs:fillRef idx="3">
      <cs:styleClr val="auto"/>
    </cs:fillRef>
    <cs:effectRef idx="2"/>
    <cs:fontRef idx="minor">
      <a:srgbClr val="44546A"/>
    </cs:fontRef>
  </cs:dataPoint3D>
  <cs:dataPointLine>
    <cs:lnRef idx="0">
      <cs:styleClr val="auto"/>
    </cs:lnRef>
    <cs:fillRef idx="3"/>
    <cs:effectRef idx="2"/>
    <cs:fontRef idx="minor">
      <a:srgbClr val="44546A"/>
    </cs:fontRef>
    <cs:spPr>
      <a:ln w="31750" cap="rnd">
        <a:solidFill>
          <a:srgbClr val="FFFFFF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rgbClr val="44546A"/>
    </cs:fontRef>
    <cs:spPr>
      <a:ln w="12700">
        <a:solidFill>
          <a:srgbClr val="E7E6E6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rgbClr val="44546A"/>
    </cs:fontRef>
    <cs:spPr>
      <a:ln w="9525" cap="rnd">
        <a:solidFill>
          <a:srgbClr val="FFFFFF"/>
        </a:solidFill>
        <a:round/>
      </a:ln>
    </cs:spPr>
  </cs:dataPointWireframe>
  <cs:dataTable>
    <cs:lnRef idx="0"/>
    <cs:fillRef idx="0"/>
    <cs:effectRef idx="0"/>
    <cs:fontRef idx="minor">
      <a:srgbClr val="44546A"/>
    </cs:fontRef>
    <cs:spPr>
      <a:ln w="9525">
        <a:solidFill>
          <a:srgbClr val="44546A">
            <a:lumMod val="15000"/>
            <a:lumOff val="85000"/>
          </a:srgbClr>
        </a:solidFill>
      </a:ln>
    </cs:spPr>
    <cs:defRPr sz="900" kern="1200"/>
  </cs:dataTable>
  <cs:downBar>
    <cs:lnRef idx="0"/>
    <cs:fillRef idx="0"/>
    <cs:effectRef idx="0"/>
    <cs:fontRef idx="minor">
      <a:sysClr val="windowText" lastClr="000000"/>
    </cs:fontRef>
    <cs:spPr>
      <a:solidFill>
        <a:sysClr val="windowText" lastClr="000000">
          <a:lumMod val="65000"/>
          <a:lumOff val="35000"/>
        </a:sysClr>
      </a:solidFill>
      <a:ln w="9525">
        <a:solidFill>
          <a:sysClr val="windowText" lastClr="000000">
            <a:lumMod val="65000"/>
            <a:lumOff val="35000"/>
          </a:sysClr>
        </a:solidFill>
      </a:ln>
    </cs:spPr>
  </cs:downBar>
  <cs:dropLine>
    <cs:lnRef idx="0"/>
    <cs:fillRef idx="0"/>
    <cs:effectRef idx="0"/>
    <cs:fontRef idx="minor">
      <a:srgbClr val="44546A"/>
    </cs:fontRef>
    <cs:spPr>
      <a:ln w="9525">
        <a:solidFill>
          <a:sysClr val="windowText" lastClr="000000">
            <a:lumMod val="75000"/>
            <a:lumOff val="25000"/>
          </a:sysClr>
        </a:solidFill>
        <a:prstDash val="dash"/>
      </a:ln>
    </cs:spPr>
  </cs:dropLine>
  <cs:errorBar>
    <cs:lnRef idx="0"/>
    <cs:fillRef idx="0"/>
    <cs:effectRef idx="0"/>
    <cs:fontRef idx="minor">
      <a:srgbClr val="44546A"/>
    </cs:fontRef>
    <cs:spPr>
      <a:ln w="9525">
        <a:solidFill>
          <a:srgbClr val="44546A">
            <a:lumMod val="75000"/>
          </a:srgbClr>
        </a:solidFill>
        <a:round/>
      </a:ln>
    </cs:spPr>
  </cs:errorBar>
  <cs:floor>
    <cs:lnRef idx="0"/>
    <cs:fillRef idx="0"/>
    <cs:effectRef idx="0"/>
    <cs:fontRef idx="minor">
      <a:srgbClr val="44546A"/>
    </cs:fontRef>
  </cs:floor>
  <cs:gridlineMajor>
    <cs:lnRef idx="0"/>
    <cs:fillRef idx="0"/>
    <cs:effectRef idx="0"/>
    <cs:fontRef idx="minor">
      <a:srgbClr val="44546A"/>
    </cs:fontRef>
    <cs:spPr>
      <a:ln w="9525" cap="flat" cmpd="sng" algn="ctr">
        <a:solidFill>
          <a:srgbClr val="44546A">
            <a:lumMod val="15000"/>
            <a:lumOff val="85000"/>
          </a:srgbClr>
        </a:solidFill>
        <a:round/>
      </a:ln>
    </cs:spPr>
  </cs:gridlineMajor>
  <cs:gridlineMinor>
    <cs:lnRef idx="0"/>
    <cs:fillRef idx="0"/>
    <cs:effectRef idx="0"/>
    <cs:fontRef idx="minor">
      <a:srgbClr val="44546A"/>
    </cs:fontRef>
    <cs:spPr>
      <a:ln>
        <a:solidFill>
          <a:srgbClr val="44546A">
            <a:lumMod val="5000"/>
            <a:lumOff val="95000"/>
          </a:srgbClr>
        </a:solidFill>
      </a:ln>
    </cs:spPr>
  </cs:gridlineMinor>
  <cs:hiLoLine>
    <cs:lnRef idx="0"/>
    <cs:fillRef idx="0"/>
    <cs:effectRef idx="0"/>
    <cs:fontRef idx="minor">
      <a:srgbClr val="44546A"/>
    </cs:fontRef>
    <cs:spPr>
      <a:ln w="9525">
        <a:solidFill>
          <a:sysClr val="windowText" lastClr="000000">
            <a:lumMod val="75000"/>
            <a:lumOff val="25000"/>
          </a:sysClr>
        </a:solidFill>
      </a:ln>
    </cs:spPr>
  </cs:hiLoLine>
  <cs:leaderLine>
    <cs:lnRef idx="0"/>
    <cs:fillRef idx="0"/>
    <cs:effectRef idx="0"/>
    <cs:fontRef idx="minor">
      <a:srgbClr val="44546A"/>
    </cs:fontRef>
    <cs:spPr>
      <a:ln w="9525">
        <a:solidFill>
          <a:srgbClr val="44546A">
            <a:lumMod val="35000"/>
            <a:lumOff val="65000"/>
          </a:srgbClr>
        </a:solidFill>
      </a:ln>
    </cs:spPr>
  </cs:leaderLine>
  <cs:legend>
    <cs:lnRef idx="0"/>
    <cs:fillRef idx="0"/>
    <cs:effectRef idx="0"/>
    <cs:fontRef idx="minor">
      <a:srgbClr val="44546A"/>
    </cs:fontRef>
    <cs:defRPr sz="900" kern="1200"/>
  </cs:legend>
  <cs:plotArea>
    <cs:lnRef idx="0"/>
    <cs:fillRef idx="0"/>
    <cs:effectRef idx="0"/>
    <cs:fontRef idx="minor">
      <a:srgbClr val="44546A"/>
    </cs:fontRef>
  </cs:plotArea>
  <cs:plotArea3D>
    <cs:lnRef idx="0"/>
    <cs:fillRef idx="0"/>
    <cs:effectRef idx="0"/>
    <cs:fontRef idx="minor">
      <a:srgbClr val="44546A"/>
    </cs:fontRef>
  </cs:plotArea3D>
  <cs:seriesAxis>
    <cs:lnRef idx="0"/>
    <cs:fillRef idx="0"/>
    <cs:effectRef idx="0"/>
    <cs:fontRef idx="minor">
      <a:srgbClr val="44546A"/>
    </cs:fontRef>
    <cs:spPr>
      <a:ln w="9525" cap="flat" cmpd="sng" algn="ctr">
        <a:solidFill>
          <a:srgbClr val="44546A">
            <a:lumMod val="15000"/>
            <a:lumOff val="85000"/>
          </a:srgbClr>
        </a:solidFill>
        <a:round/>
      </a:ln>
    </cs:spPr>
    <cs:defRPr sz="900" kern="1200"/>
  </cs:seriesAxis>
  <cs:seriesLine>
    <cs:lnRef idx="0"/>
    <cs:fillRef idx="0"/>
    <cs:effectRef idx="0"/>
    <cs:fontRef idx="minor">
      <a:srgbClr val="44546A"/>
    </cs:fontRef>
    <cs:spPr>
      <a:ln w="9525">
        <a:solidFill>
          <a:srgbClr val="44546A">
            <a:lumMod val="60000"/>
            <a:lumOff val="40000"/>
          </a:srgbClr>
        </a:solidFill>
        <a:prstDash val="dash"/>
      </a:ln>
    </cs:spPr>
  </cs:seriesLine>
  <cs:title>
    <cs:lnRef idx="0"/>
    <cs:fillRef idx="0"/>
    <cs:effectRef idx="0"/>
    <cs:fontRef idx="minor">
      <a:srgbClr val="44546A"/>
    </cs:fontRef>
    <cs:defRPr sz="1600" b="1" kern="1200"/>
  </cs:title>
  <cs:trendline>
    <cs:lnRef idx="0">
      <cs:styleClr val="auto"/>
    </cs:lnRef>
    <cs:fillRef idx="0"/>
    <cs:effectRef idx="0"/>
    <cs:fontRef idx="minor">
      <a:srgbClr val="44546A"/>
    </cs:fontRef>
    <cs:spPr>
      <a:ln w="19050" cap="rnd">
        <a:solidFill>
          <a:srgbClr val="FFFFFF"/>
        </a:solidFill>
        <a:prstDash val="sysDash"/>
      </a:ln>
    </cs:spPr>
  </cs:trendline>
  <cs:trendlineLabel>
    <cs:lnRef idx="0"/>
    <cs:fillRef idx="0"/>
    <cs:effectRef idx="0"/>
    <cs:fontRef idx="minor">
      <a:srgbClr val="44546A"/>
    </cs:fontRef>
    <cs:defRPr sz="900" kern="1200"/>
  </cs:trendlineLabel>
  <cs:upBar>
    <cs:lnRef idx="0"/>
    <cs:fillRef idx="0"/>
    <cs:effectRef idx="0"/>
    <cs:fontRef idx="minor">
      <a:srgbClr val="44546A"/>
    </cs:fontRef>
    <cs:spPr>
      <a:solidFill>
        <a:sysClr val="window" lastClr="FFFFFF"/>
      </a:solidFill>
      <a:ln w="9525">
        <a:solidFill>
          <a:sysClr val="windowText" lastClr="000000">
            <a:lumMod val="15000"/>
            <a:lumOff val="85000"/>
          </a:sysClr>
        </a:solidFill>
      </a:ln>
    </cs:spPr>
  </cs:upBar>
  <cs:valueAxis>
    <cs:lnRef idx="0"/>
    <cs:fillRef idx="0"/>
    <cs:effectRef idx="0"/>
    <cs:fontRef idx="minor">
      <a:srgbClr val="44546A"/>
    </cs:fontRef>
    <cs:defRPr sz="900" kern="1200"/>
  </cs:valueAxis>
  <cs:wall>
    <cs:lnRef idx="0"/>
    <cs:fillRef idx="0"/>
    <cs:effectRef idx="0"/>
    <cs:fontRef idx="minor">
      <a:srgbClr val="44546A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ysClr val="windowText" lastClr="000000">
        <a:lumMod val="65000"/>
        <a:lumOff val="35000"/>
      </a:sysClr>
    </cs:fontRef>
    <cs:defRPr sz="1000" kern="1200"/>
  </cs:axisTitle>
  <cs:categoryAxis>
    <cs:lnRef idx="0"/>
    <cs:fillRef idx="0"/>
    <cs:effectRef idx="0"/>
    <cs:fontRef idx="minor">
      <a:sysClr val="windowText" lastClr="000000">
        <a:lumMod val="65000"/>
        <a:lumOff val="35000"/>
      </a:sysClr>
    </cs:fontRef>
    <cs:spPr>
      <a:ln w="9525" cap="flat" cmpd="sng" algn="ctr">
        <a:solidFill>
          <a:sysClr val="windowText" lastClr="000000">
            <a:lumMod val="15000"/>
            <a:lumOff val="85000"/>
          </a:sys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ysClr val="windowText" lastClr="000000"/>
    </cs:fontRef>
    <cs:spPr>
      <a:solidFill>
        <a:sysClr val="window" lastClr="FFFFFF"/>
      </a:solidFill>
      <a:ln w="9525" cap="flat" cmpd="sng" algn="ctr">
        <a:solidFill>
          <a:sysClr val="windowText" lastClr="000000">
            <a:lumMod val="15000"/>
            <a:lumOff val="85000"/>
          </a:sysClr>
        </a:solidFill>
        <a:round/>
      </a:ln>
    </cs:spPr>
    <cs:defRPr sz="1000" kern="1200"/>
  </cs:chartArea>
  <cs:dataLabel>
    <cs:lnRef idx="0"/>
    <cs:fillRef idx="0"/>
    <cs:effectRef idx="0"/>
    <cs:fontRef idx="minor">
      <a:sysClr val="windowText" lastClr="000000">
        <a:lumMod val="75000"/>
        <a:lumOff val="25000"/>
      </a:sysClr>
    </cs:fontRef>
    <cs:defRPr sz="900" kern="1200"/>
  </cs:dataLabel>
  <cs:dataLabelCallout>
    <cs:lnRef idx="0"/>
    <cs:fillRef idx="0"/>
    <cs:effectRef idx="0"/>
    <cs:fontRef idx="minor">
      <a:sysClr val="windowText" lastClr="000000">
        <a:lumMod val="65000"/>
        <a:lumOff val="35000"/>
      </a:sysClr>
    </cs:fontRef>
    <cs:spPr>
      <a:solidFill>
        <a:sysClr val="window" lastClr="FFFFFF"/>
      </a:solidFill>
      <a:ln>
        <a:solidFill>
          <a:sysClr val="windowText" lastClr="000000">
            <a:lumMod val="25000"/>
            <a:lumOff val="75000"/>
          </a:sys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ysClr val="windowText" lastClr="000000"/>
    </cs:fontRef>
  </cs:dataPoint>
  <cs:dataPoint3D>
    <cs:lnRef idx="0"/>
    <cs:fillRef idx="1">
      <cs:styleClr val="auto"/>
    </cs:fillRef>
    <cs:effectRef idx="0"/>
    <cs:fontRef idx="minor">
      <a:sysClr val="windowText" lastClr="000000"/>
    </cs:fontRef>
  </cs:dataPoint3D>
  <cs:dataPointLine>
    <cs:lnRef idx="0">
      <cs:styleClr val="auto"/>
    </cs:lnRef>
    <cs:fillRef idx="1"/>
    <cs:effectRef idx="0"/>
    <cs:fontRef idx="minor">
      <a:sysClr val="windowText" lastClr="000000"/>
    </cs:fontRef>
    <cs:spPr>
      <a:ln w="28575" cap="rnd">
        <a:solidFill>
          <a:srgbClr val="FFFFFF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ysClr val="windowText" lastClr="000000"/>
    </cs:fontRef>
    <cs:spPr>
      <a:ln w="9525">
        <a:solidFill>
          <a:srgbClr val="FFFFFF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ysClr val="windowText" lastClr="000000"/>
    </cs:fontRef>
    <cs:spPr>
      <a:ln w="9525" cap="rnd">
        <a:solidFill>
          <a:srgbClr val="FFFFFF"/>
        </a:solidFill>
        <a:round/>
      </a:ln>
    </cs:spPr>
  </cs:dataPointWireframe>
  <cs:dataTable>
    <cs:lnRef idx="0"/>
    <cs:fillRef idx="0"/>
    <cs:effectRef idx="0"/>
    <cs:fontRef idx="minor">
      <a:sysClr val="windowText" lastClr="000000">
        <a:lumMod val="65000"/>
        <a:lumOff val="35000"/>
      </a:sysClr>
    </cs:fontRef>
    <cs:spPr>
      <a:noFill/>
      <a:ln w="9525" cap="flat" cmpd="sng" algn="ctr">
        <a:solidFill>
          <a:sysClr val="windowText" lastClr="000000">
            <a:lumMod val="15000"/>
            <a:lumOff val="85000"/>
          </a:sysClr>
        </a:solidFill>
        <a:round/>
      </a:ln>
    </cs:spPr>
    <cs:defRPr sz="900" kern="1200"/>
  </cs:dataTable>
  <cs:downBar>
    <cs:lnRef idx="0"/>
    <cs:fillRef idx="0"/>
    <cs:effectRef idx="0"/>
    <cs:fontRef idx="minor">
      <a:sysClr val="windowText" lastClr="000000"/>
    </cs:fontRef>
    <cs:spPr>
      <a:solidFill>
        <a:sysClr val="windowText" lastClr="000000">
          <a:lumMod val="75000"/>
          <a:lumOff val="25000"/>
        </a:sysClr>
      </a:solidFill>
      <a:ln w="9525" cap="flat" cmpd="sng" algn="ctr">
        <a:solidFill>
          <a:sysClr val="windowText" lastClr="000000">
            <a:lumMod val="65000"/>
            <a:lumOff val="35000"/>
          </a:sysClr>
        </a:solidFill>
        <a:round/>
      </a:ln>
    </cs:spPr>
  </cs:downBar>
  <cs:dropLine>
    <cs:lnRef idx="0"/>
    <cs:fillRef idx="0"/>
    <cs:effectRef idx="0"/>
    <cs:fontRef idx="minor">
      <a:sysClr val="windowText" lastClr="000000"/>
    </cs:fontRef>
    <cs:spPr>
      <a:ln w="9525" cap="flat" cmpd="sng" algn="ctr">
        <a:solidFill>
          <a:sysClr val="windowText" lastClr="000000">
            <a:lumMod val="35000"/>
            <a:lumOff val="65000"/>
          </a:sysClr>
        </a:solidFill>
        <a:round/>
      </a:ln>
    </cs:spPr>
  </cs:dropLine>
  <cs:errorBar>
    <cs:lnRef idx="0"/>
    <cs:fillRef idx="0"/>
    <cs:effectRef idx="0"/>
    <cs:fontRef idx="minor">
      <a:sysClr val="windowText" lastClr="000000"/>
    </cs:fontRef>
    <cs:spPr>
      <a:ln w="9525" cap="flat" cmpd="sng" algn="ctr">
        <a:solidFill>
          <a:sysClr val="windowText" lastClr="000000">
            <a:lumMod val="65000"/>
            <a:lumOff val="35000"/>
          </a:sysClr>
        </a:solidFill>
        <a:round/>
      </a:ln>
    </cs:spPr>
  </cs:errorBar>
  <cs:floor>
    <cs:lnRef idx="0"/>
    <cs:fillRef idx="0"/>
    <cs:effectRef idx="0"/>
    <cs:fontRef idx="minor">
      <a:sysClr val="windowText" lastClr="000000"/>
    </cs:fontRef>
    <cs:spPr>
      <a:noFill/>
      <a:ln>
        <a:noFill/>
      </a:ln>
    </cs:spPr>
  </cs:floor>
  <cs:gridlineMajor>
    <cs:lnRef idx="0"/>
    <cs:fillRef idx="0"/>
    <cs:effectRef idx="0"/>
    <cs:fontRef idx="minor">
      <a:sysClr val="windowText" lastClr="000000"/>
    </cs:fontRef>
    <cs:spPr>
      <a:ln w="9525" cap="flat" cmpd="sng" algn="ctr">
        <a:solidFill>
          <a:sysClr val="windowText" lastClr="000000">
            <a:lumMod val="15000"/>
            <a:lumOff val="85000"/>
          </a:sysClr>
        </a:solidFill>
        <a:round/>
      </a:ln>
    </cs:spPr>
  </cs:gridlineMajor>
  <cs:gridlineMinor>
    <cs:lnRef idx="0"/>
    <cs:fillRef idx="0"/>
    <cs:effectRef idx="0"/>
    <cs:fontRef idx="minor">
      <a:sysClr val="windowText" lastClr="000000"/>
    </cs:fontRef>
    <cs:spPr>
      <a:ln w="9525" cap="flat" cmpd="sng" algn="ctr">
        <a:solidFill>
          <a:sysClr val="windowText" lastClr="000000">
            <a:lumMod val="5000"/>
            <a:lumOff val="95000"/>
          </a:sysClr>
        </a:solidFill>
        <a:round/>
      </a:ln>
    </cs:spPr>
  </cs:gridlineMinor>
  <cs:hiLoLine>
    <cs:lnRef idx="0"/>
    <cs:fillRef idx="0"/>
    <cs:effectRef idx="0"/>
    <cs:fontRef idx="minor">
      <a:sysClr val="windowText" lastClr="000000"/>
    </cs:fontRef>
    <cs:spPr>
      <a:ln w="9525" cap="flat" cmpd="sng" algn="ctr">
        <a:solidFill>
          <a:sysClr val="windowText" lastClr="000000">
            <a:lumMod val="50000"/>
            <a:lumOff val="50000"/>
          </a:sysClr>
        </a:solidFill>
        <a:round/>
      </a:ln>
    </cs:spPr>
  </cs:hiLoLine>
  <cs:leaderLine>
    <cs:lnRef idx="0"/>
    <cs:fillRef idx="0"/>
    <cs:effectRef idx="0"/>
    <cs:fontRef idx="minor">
      <a:sysClr val="windowText" lastClr="000000"/>
    </cs:fontRef>
    <cs:spPr>
      <a:ln w="9525" cap="flat" cmpd="sng" algn="ctr">
        <a:solidFill>
          <a:sysClr val="windowText" lastClr="000000">
            <a:lumMod val="35000"/>
            <a:lumOff val="65000"/>
          </a:sysClr>
        </a:solidFill>
        <a:round/>
      </a:ln>
    </cs:spPr>
  </cs:leaderLine>
  <cs:legend>
    <cs:lnRef idx="0"/>
    <cs:fillRef idx="0"/>
    <cs:effectRef idx="0"/>
    <cs:fontRef idx="minor">
      <a:sysClr val="windowText" lastClr="000000">
        <a:lumMod val="65000"/>
        <a:lumOff val="35000"/>
      </a:sysClr>
    </cs:fontRef>
    <cs:defRPr sz="900" kern="1200"/>
  </cs:legend>
  <cs:plotArea mods="allowNoFillOverride allowNoLineOverride">
    <cs:lnRef idx="0"/>
    <cs:fillRef idx="0"/>
    <cs:effectRef idx="0"/>
    <cs:fontRef idx="minor">
      <a:sysClr val="windowText" lastClr="000000"/>
    </cs:fontRef>
  </cs:plotArea>
  <cs:plotArea3D mods="allowNoFillOverride allowNoLineOverride">
    <cs:lnRef idx="0"/>
    <cs:fillRef idx="0"/>
    <cs:effectRef idx="0"/>
    <cs:fontRef idx="minor">
      <a:sysClr val="windowText" lastClr="000000"/>
    </cs:fontRef>
  </cs:plotArea3D>
  <cs:seriesAxis>
    <cs:lnRef idx="0"/>
    <cs:fillRef idx="0"/>
    <cs:effectRef idx="0"/>
    <cs:fontRef idx="minor">
      <a:sysClr val="windowText" lastClr="000000">
        <a:lumMod val="65000"/>
        <a:lumOff val="35000"/>
      </a:sysClr>
    </cs:fontRef>
    <cs:defRPr sz="900" kern="1200"/>
  </cs:seriesAxis>
  <cs:seriesLine>
    <cs:lnRef idx="0"/>
    <cs:fillRef idx="0"/>
    <cs:effectRef idx="0"/>
    <cs:fontRef idx="minor">
      <a:sysClr val="windowText" lastClr="000000"/>
    </cs:fontRef>
    <cs:spPr>
      <a:ln w="9525" cap="flat" cmpd="sng" algn="ctr">
        <a:solidFill>
          <a:sysClr val="windowText" lastClr="000000">
            <a:lumMod val="35000"/>
            <a:lumOff val="65000"/>
          </a:sysClr>
        </a:solidFill>
        <a:round/>
      </a:ln>
    </cs:spPr>
  </cs:seriesLine>
  <cs:title>
    <cs:lnRef idx="0"/>
    <cs:fillRef idx="0"/>
    <cs:effectRef idx="0"/>
    <cs:fontRef idx="minor">
      <a:sysClr val="windowText" lastClr="000000">
        <a:lumMod val="65000"/>
        <a:lumOff val="35000"/>
      </a:sys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ysClr val="windowText" lastClr="000000"/>
    </cs:fontRef>
    <cs:spPr>
      <a:ln w="19050" cap="rnd">
        <a:solidFill>
          <a:srgbClr val="FFFFFF"/>
        </a:solidFill>
        <a:prstDash val="sysDot"/>
      </a:ln>
    </cs:spPr>
  </cs:trendline>
  <cs:trendlineLabel>
    <cs:lnRef idx="0"/>
    <cs:fillRef idx="0"/>
    <cs:effectRef idx="0"/>
    <cs:fontRef idx="minor">
      <a:sysClr val="windowText" lastClr="000000">
        <a:lumMod val="65000"/>
        <a:lumOff val="35000"/>
      </a:sysClr>
    </cs:fontRef>
    <cs:defRPr sz="900" kern="1200"/>
  </cs:trendlineLabel>
  <cs:upBar>
    <cs:lnRef idx="0"/>
    <cs:fillRef idx="0"/>
    <cs:effectRef idx="0"/>
    <cs:fontRef idx="minor">
      <a:sysClr val="windowText" lastClr="000000"/>
    </cs:fontRef>
    <cs:spPr>
      <a:solidFill>
        <a:sysClr val="window" lastClr="FFFFFF"/>
      </a:solidFill>
      <a:ln w="9525" cap="flat" cmpd="sng" algn="ctr">
        <a:solidFill>
          <a:sysClr val="windowText" lastClr="000000">
            <a:lumMod val="65000"/>
            <a:lumOff val="35000"/>
          </a:sysClr>
        </a:solidFill>
        <a:round/>
      </a:ln>
    </cs:spPr>
  </cs:upBar>
  <cs:valueAxis>
    <cs:lnRef idx="0"/>
    <cs:fillRef idx="0"/>
    <cs:effectRef idx="0"/>
    <cs:fontRef idx="minor">
      <a:sysClr val="windowText" lastClr="000000">
        <a:lumMod val="65000"/>
        <a:lumOff val="35000"/>
      </a:sysClr>
    </cs:fontRef>
    <cs:defRPr sz="900" kern="1200"/>
  </cs:valueAxis>
  <cs:wall>
    <cs:lnRef idx="0"/>
    <cs:fillRef idx="0"/>
    <cs:effectRef idx="0"/>
    <cs:fontRef idx="minor">
      <a:sysClr val="windowText" lastClr="000000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0.40042</cdr:x>
      <cdr:y>0.60743</cdr:y>
    </cdr:from>
    <cdr:to>
      <cdr:x>0.59958</cdr:x>
      <cdr:y>0.74625</cdr:y>
    </cdr:to>
    <cdr:sp macro="" textlink="">
      <cdr:nvSpPr>
        <cdr:cNvPr id="2" name="直接箭头连接符 1"/>
        <cdr:cNvSpPr/>
      </cdr:nvSpPr>
      <cdr:spPr>
        <a:xfrm xmlns:a="http://schemas.openxmlformats.org/drawingml/2006/main" flipV="1">
          <a:off x="1481534" y="1347436"/>
          <a:ext cx="736847" cy="307937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sp>
  </cdr:relSizeAnchor>
  <cdr:relSizeAnchor xmlns:cdr="http://schemas.openxmlformats.org/drawingml/2006/chartDrawing">
    <cdr:from>
      <cdr:x>0.41244</cdr:x>
      <cdr:y>0.46865</cdr:y>
    </cdr:from>
    <cdr:to>
      <cdr:x>0.58756</cdr:x>
      <cdr:y>0.60739</cdr:y>
    </cdr:to>
    <cdr:sp macro="" textlink="">
      <cdr:nvSpPr>
        <cdr:cNvPr id="3" name="矩形 2"/>
        <cdr:cNvSpPr/>
      </cdr:nvSpPr>
      <cdr:spPr>
        <a:xfrm xmlns:a="http://schemas.openxmlformats.org/drawingml/2006/main">
          <a:off x="1525991" y="1039579"/>
          <a:ext cx="647934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="horz" wrap="none" lIns="45720" tIns="45720" rIns="45720" bIns="45720" rtlCol="0" anchor="t" anchorCtr="0">
          <a:spAutoFit/>
        </a:bodyPr>
        <a:lstStyle xmlns:a="http://schemas.openxmlformats.org/drawingml/2006/main">
          <a:defPPr>
            <a:defRPr lang="zh-CN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CA" sz="1400" dirty="0"/>
            <a:t>+35%</a:t>
          </a:r>
          <a:endParaRPr lang="en-US" sz="1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CB309A-601A-6643-90C7-AD6897357396}" type="datetimeFigureOut">
              <a:rPr lang="fr-FR" smtClean="0"/>
              <a:t>14/10/2020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4D1C8E-C8E6-2945-BDF2-3147EC119C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4161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6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1.xml"/><Relationship Id="rId4" Type="http://schemas.openxmlformats.org/officeDocument/2006/relationships/tags" Target="../tags/tag60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3" Type="http://schemas.openxmlformats.org/officeDocument/2006/relationships/tags" Target="../tags/tag29.xml"/><Relationship Id="rId7" Type="http://schemas.openxmlformats.org/officeDocument/2006/relationships/tags" Target="../tags/tag33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3BA68502-639C-E14D-A5CD-A83E4F2A60BE}" type="datetime1">
              <a:rPr lang="fr-FR" altLang="zh-CN" smtClean="0"/>
              <a:t>14/10/2020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‹N°›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0AA376C9-725C-B74D-893E-6ECC39DA49B1}" type="datetime1">
              <a:rPr lang="fr-FR" altLang="zh-CN" smtClean="0"/>
              <a:t>14/10/2020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‹N°›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4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EACE5BDD-68F0-F14F-980B-A597E98257C8}" type="datetime1">
              <a:rPr lang="fr-FR" altLang="zh-CN" smtClean="0"/>
              <a:t>14/10/2020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‹N°›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14400" marR="0" lvl="2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71600" marR="0" lvl="3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828800" marR="0" lvl="4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829600BB-17D2-6345-B13F-22590CAFCDD0}" type="datetime1">
              <a:rPr lang="fr-FR" altLang="zh-CN" smtClean="0"/>
              <a:t>14/10/2020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‹N°›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A9D90707-0734-D94D-B6F6-CFF512702506}" type="datetime1">
              <a:rPr lang="fr-FR" altLang="zh-CN" smtClean="0"/>
              <a:t>14/10/2020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‹N°›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3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88A433AD-CB1A-6347-9C89-F9BBEE96A570}" type="datetime1">
              <a:rPr lang="fr-FR" altLang="zh-CN" smtClean="0"/>
              <a:t>14/10/2020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‹N°›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A1997D65-F75B-544B-8519-8B3C1640BCE0}" type="datetime1">
              <a:rPr lang="fr-FR" altLang="zh-CN" smtClean="0"/>
              <a:t>14/10/2020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‹N°›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2F4AD150-7C6B-B041-B665-B8CDFC205F05}" type="datetime1">
              <a:rPr lang="fr-FR" altLang="zh-CN" smtClean="0"/>
              <a:t>14/10/2020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‹N°›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84F95B1D-1583-994C-B086-3366CEE81D63}" type="datetime1">
              <a:rPr lang="fr-FR" altLang="zh-CN" smtClean="0"/>
              <a:t>14/10/2020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‹N°›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1264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单击此处编辑文本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CB8331F1-BC49-E846-B0D3-7B5E0D0AD94F}" type="datetime1">
              <a:rPr lang="fr-FR" altLang="zh-CN" smtClean="0"/>
              <a:t>14/10/2020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‹N°›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单击此处编辑文本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CAE7FC8D-51B3-E244-A0A0-1E96CBA9239B}" type="datetime1">
              <a:rPr lang="fr-FR" altLang="zh-CN" smtClean="0"/>
              <a:t>14/10/2020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‹N°›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515600"/>
            <a:ext cx="10969200" cy="473688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</a:lstStyle>
          <a:p>
            <a:fld id="{F72F9C83-979E-524B-BA13-4A5D15FEC437}" type="datetime1">
              <a:rPr lang="fr-FR" altLang="zh-CN" smtClean="0"/>
              <a:t>14/10/2020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‹N°›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Microsoft YaHei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Microsoft YaHei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Microsoft YaHei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Microsoft YaHei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Microsoft YaHei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Microsoft YaHei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5.xml"/><Relationship Id="rId4" Type="http://schemas.openxmlformats.org/officeDocument/2006/relationships/image" Target="../media/image1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6.xml"/><Relationship Id="rId4" Type="http://schemas.openxmlformats.org/officeDocument/2006/relationships/chart" Target="../charts/char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8.xml"/><Relationship Id="rId4" Type="http://schemas.openxmlformats.org/officeDocument/2006/relationships/chart" Target="../charts/char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3.xml"/><Relationship Id="rId4" Type="http://schemas.openxmlformats.org/officeDocument/2006/relationships/chart" Target="../charts/char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contact@frenchsif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67.xml"/><Relationship Id="rId7" Type="http://schemas.openxmlformats.org/officeDocument/2006/relationships/image" Target="../media/image4.png"/><Relationship Id="rId2" Type="http://schemas.openxmlformats.org/officeDocument/2006/relationships/tags" Target="../tags/tag66.xml"/><Relationship Id="rId1" Type="http://schemas.openxmlformats.org/officeDocument/2006/relationships/tags" Target="../tags/tag65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1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3.x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98800" y="380147"/>
            <a:ext cx="9799200" cy="2570400"/>
          </a:xfrm>
        </p:spPr>
        <p:txBody>
          <a:bodyPr/>
          <a:lstStyle/>
          <a:p>
            <a:r>
              <a:rPr lang="fr-CA" sz="4800" dirty="0"/>
              <a:t>Étude de l'évolution du label ISR public français et des fonds labellisés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95638" y="3272727"/>
            <a:ext cx="10400724" cy="1472400"/>
          </a:xfrm>
        </p:spPr>
        <p:txBody>
          <a:bodyPr>
            <a:normAutofit fontScale="70000" lnSpcReduction="20000"/>
          </a:bodyPr>
          <a:lstStyle/>
          <a:p>
            <a:r>
              <a:rPr lang="fr-CA" altLang="zh-CN" sz="2900" dirty="0"/>
              <a:t>CHEN </a:t>
            </a:r>
            <a:r>
              <a:rPr lang="fr-CA" altLang="zh-CN" sz="2900" dirty="0" err="1"/>
              <a:t>Hongxin</a:t>
            </a:r>
            <a:r>
              <a:rPr lang="fr-CA" altLang="zh-CN" sz="2900" dirty="0"/>
              <a:t>, ECOSEM 1, École Polytechnique</a:t>
            </a:r>
          </a:p>
          <a:p>
            <a:endParaRPr lang="fr-CA" altLang="zh-CN" dirty="0"/>
          </a:p>
          <a:p>
            <a:r>
              <a:rPr lang="fr-CA" altLang="zh-CN" dirty="0"/>
              <a:t>Tuteur : Grégoire Cousté, délégué général du FIR</a:t>
            </a:r>
          </a:p>
          <a:p>
            <a:r>
              <a:rPr lang="fr-CA" altLang="zh-CN" dirty="0"/>
              <a:t>Enseignant Référent : Prof. Nicolas Mottis, École Polytechnique, </a:t>
            </a:r>
            <a:r>
              <a:rPr lang="fr-CA" altLang="zh-CN" dirty="0" err="1"/>
              <a:t>Dpt</a:t>
            </a:r>
            <a:r>
              <a:rPr lang="fr-CA" altLang="zh-CN" dirty="0"/>
              <a:t>. MIE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F632BC6A-6801-6F40-A4DE-A81B11FB50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8965" y="5811740"/>
            <a:ext cx="3494070" cy="663873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12865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4"/>
          <p:cNvGraphicFramePr>
            <a:graphicFrameLocks noGrp="1"/>
          </p:cNvGraphicFramePr>
          <p:nvPr>
            <p:ph idx="1"/>
          </p:nvPr>
        </p:nvGraphicFramePr>
        <p:xfrm>
          <a:off x="161925" y="465455"/>
          <a:ext cx="7480300" cy="6281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1250315" y="128270"/>
            <a:ext cx="530288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altLang="zh-CN" sz="1600"/>
              <a:t>Encours des fonds labellisés par SGP à </a:t>
            </a:r>
            <a:r>
              <a:rPr lang="en-US" altLang="fr-CA" sz="1600"/>
              <a:t>mi</a:t>
            </a:r>
            <a:r>
              <a:rPr lang="fr-CA" altLang="zh-CN" sz="1600"/>
              <a:t> 20</a:t>
            </a:r>
            <a:r>
              <a:rPr lang="en-US" altLang="fr-CA" sz="1600"/>
              <a:t>20</a:t>
            </a:r>
            <a:r>
              <a:rPr lang="fr-CA" altLang="zh-CN" sz="1600"/>
              <a:t> </a:t>
            </a:r>
            <a:r>
              <a:rPr lang="en-US" altLang="fr-CA" sz="1600"/>
              <a:t>(&gt;1 md)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832725" y="2462937"/>
            <a:ext cx="4197350" cy="25545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fr-CA" altLang="en-US" sz="2000" dirty="0">
                <a:solidFill>
                  <a:srgbClr val="FF0000"/>
                </a:solidFill>
              </a:rPr>
              <a:t>BNP Paribas AM et La Banque Postale AM sont les 2 acteurs principaux.</a:t>
            </a:r>
          </a:p>
          <a:p>
            <a:endParaRPr lang="fr-CA" altLang="en-US" sz="2000" dirty="0">
              <a:solidFill>
                <a:srgbClr val="FF0000"/>
              </a:solidFill>
            </a:endParaRPr>
          </a:p>
          <a:p>
            <a:r>
              <a:rPr lang="en-US" sz="2000" dirty="0" err="1">
                <a:solidFill>
                  <a:srgbClr val="FF0000"/>
                </a:solidFill>
              </a:rPr>
              <a:t>En</a:t>
            </a:r>
            <a:r>
              <a:rPr lang="en-US" sz="2000" dirty="0">
                <a:solidFill>
                  <a:srgbClr val="FF0000"/>
                </a:solidFill>
              </a:rPr>
              <a:t> 2020, </a:t>
            </a:r>
            <a:r>
              <a:rPr lang="en-US" sz="2000" dirty="0" err="1">
                <a:solidFill>
                  <a:srgbClr val="FF0000"/>
                </a:solidFill>
              </a:rPr>
              <a:t>certaines</a:t>
            </a:r>
            <a:r>
              <a:rPr lang="en-US" sz="2000" dirty="0">
                <a:solidFill>
                  <a:srgbClr val="FF0000"/>
                </a:solidFill>
              </a:rPr>
              <a:t> SGPs </a:t>
            </a:r>
            <a:r>
              <a:rPr lang="fr-CA" altLang="en-US" sz="2000" dirty="0">
                <a:solidFill>
                  <a:srgbClr val="FF0000"/>
                </a:solidFill>
              </a:rPr>
              <a:t>sont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mont</a:t>
            </a:r>
            <a:r>
              <a:rPr lang="fr-CA" sz="2000" dirty="0" err="1">
                <a:solidFill>
                  <a:srgbClr val="FF0000"/>
                </a:solidFill>
              </a:rPr>
              <a:t>ées</a:t>
            </a:r>
            <a:r>
              <a:rPr lang="fr-CA" sz="2000" dirty="0">
                <a:solidFill>
                  <a:srgbClr val="FF0000"/>
                </a:solidFill>
              </a:rPr>
              <a:t> fortement dans le classement en raison des encours de fonds monétaires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196C3FC5-8F20-494D-A983-D8F73827C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altLang="zh-CN" dirty="0"/>
              <a:t>Etude 2020 label ISR – Chen, FIR &amp; l’X – </a:t>
            </a:r>
            <a:fld id="{49AE70B2-8BF9-45C0-BB95-33D1B9D3A854}" type="slidenum">
              <a:rPr lang="zh-CN" altLang="en-US" smtClean="0"/>
              <a:t>10</a:t>
            </a:fld>
            <a:endParaRPr lang="zh-CN" altLang="en-US" dirty="0"/>
          </a:p>
        </p:txBody>
      </p:sp>
    </p:spTree>
    <p:custDataLst>
      <p:tags r:id="rId1"/>
    </p:custDataLst>
  </p:cSld>
  <p:clrMapOvr>
    <a:masterClrMapping/>
  </p:clrMapOvr>
  <p:transition advTm="48496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Picture 7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35" y="616585"/>
            <a:ext cx="6744970" cy="3634740"/>
          </a:xfrm>
          <a:prstGeom prst="rect">
            <a:avLst/>
          </a:prstGeom>
          <a:noFill/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3160" y="4251325"/>
            <a:ext cx="5760720" cy="238633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002030" y="430530"/>
            <a:ext cx="9135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altLang="zh-CN" dirty="0"/>
              <a:t>Composition des 45.5 Mds d’€ d’encours des fonds labellisé au premier semestre 2020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477924" y="3049249"/>
            <a:ext cx="4627245" cy="132343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sz="2000" dirty="0">
                <a:solidFill>
                  <a:srgbClr val="FF0000"/>
                </a:solidFill>
              </a:rPr>
              <a:t>Amundi et </a:t>
            </a:r>
            <a:r>
              <a:rPr sz="2000" dirty="0" err="1">
                <a:solidFill>
                  <a:srgbClr val="FF0000"/>
                </a:solidFill>
              </a:rPr>
              <a:t>ses</a:t>
            </a:r>
            <a:r>
              <a:rPr sz="2000" dirty="0">
                <a:solidFill>
                  <a:srgbClr val="FF0000"/>
                </a:solidFill>
              </a:rPr>
              <a:t> </a:t>
            </a:r>
            <a:r>
              <a:rPr sz="2000" dirty="0" err="1">
                <a:solidFill>
                  <a:srgbClr val="FF0000"/>
                </a:solidFill>
              </a:rPr>
              <a:t>filiales</a:t>
            </a:r>
            <a:r>
              <a:rPr sz="2000" dirty="0">
                <a:solidFill>
                  <a:srgbClr val="FF0000"/>
                </a:solidFill>
              </a:rPr>
              <a:t> </a:t>
            </a:r>
            <a:r>
              <a:rPr lang="fr-FR" sz="2000" dirty="0">
                <a:solidFill>
                  <a:srgbClr val="FF0000"/>
                </a:solidFill>
              </a:rPr>
              <a:t>font labelliser </a:t>
            </a:r>
            <a:r>
              <a:rPr sz="2000" dirty="0">
                <a:solidFill>
                  <a:srgbClr val="FF0000"/>
                </a:solidFill>
              </a:rPr>
              <a:t>des fonds </a:t>
            </a:r>
            <a:r>
              <a:rPr sz="2000" dirty="0" err="1">
                <a:solidFill>
                  <a:srgbClr val="FF0000"/>
                </a:solidFill>
              </a:rPr>
              <a:t>monétaires</a:t>
            </a:r>
            <a:r>
              <a:rPr sz="2000" dirty="0">
                <a:solidFill>
                  <a:srgbClr val="FF0000"/>
                </a:solidFill>
              </a:rPr>
              <a:t>, </a:t>
            </a:r>
            <a:r>
              <a:rPr sz="2000" dirty="0" err="1">
                <a:solidFill>
                  <a:srgbClr val="FF0000"/>
                </a:solidFill>
              </a:rPr>
              <a:t>composant</a:t>
            </a:r>
            <a:r>
              <a:rPr sz="2000" dirty="0">
                <a:solidFill>
                  <a:srgbClr val="FF0000"/>
                </a:solidFill>
              </a:rPr>
              <a:t> la </a:t>
            </a:r>
            <a:r>
              <a:rPr sz="2000" dirty="0" err="1">
                <a:solidFill>
                  <a:srgbClr val="FF0000"/>
                </a:solidFill>
              </a:rPr>
              <a:t>plupart</a:t>
            </a:r>
            <a:r>
              <a:rPr sz="2000" dirty="0">
                <a:solidFill>
                  <a:srgbClr val="FF0000"/>
                </a:solidFill>
              </a:rPr>
              <a:t> de la </a:t>
            </a:r>
            <a:r>
              <a:rPr sz="2000" dirty="0" err="1">
                <a:solidFill>
                  <a:srgbClr val="FF0000"/>
                </a:solidFill>
              </a:rPr>
              <a:t>croissance</a:t>
            </a:r>
            <a:r>
              <a:rPr sz="2000" dirty="0">
                <a:solidFill>
                  <a:srgbClr val="FF0000"/>
                </a:solidFill>
              </a:rPr>
              <a:t> des </a:t>
            </a:r>
            <a:r>
              <a:rPr sz="2000" dirty="0" err="1">
                <a:solidFill>
                  <a:srgbClr val="FF0000"/>
                </a:solidFill>
              </a:rPr>
              <a:t>encours</a:t>
            </a:r>
            <a:r>
              <a:rPr sz="2000" dirty="0">
                <a:solidFill>
                  <a:srgbClr val="FF0000"/>
                </a:solidFill>
              </a:rPr>
              <a:t> du 1er </a:t>
            </a:r>
            <a:r>
              <a:rPr sz="2000" dirty="0" err="1">
                <a:solidFill>
                  <a:srgbClr val="FF0000"/>
                </a:solidFill>
              </a:rPr>
              <a:t>semestre</a:t>
            </a:r>
            <a:r>
              <a:rPr sz="2000" dirty="0">
                <a:solidFill>
                  <a:srgbClr val="FF0000"/>
                </a:solidFill>
              </a:rPr>
              <a:t> de 2020.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1240BA6B-06C6-1444-9210-56AB85794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altLang="zh-CN" dirty="0"/>
              <a:t>Etude 2020 label ISR – Chen, FIR &amp; l’X – </a:t>
            </a:r>
            <a:fld id="{49AE70B2-8BF9-45C0-BB95-33D1B9D3A854}" type="slidenum">
              <a:rPr lang="zh-CN" altLang="en-US" smtClean="0"/>
              <a:t>11</a:t>
            </a:fld>
            <a:endParaRPr lang="zh-CN" altLang="en-US" dirty="0"/>
          </a:p>
        </p:txBody>
      </p:sp>
    </p:spTree>
    <p:custDataLst>
      <p:tags r:id="rId1"/>
    </p:custDataLst>
  </p:cSld>
  <p:clrMapOvr>
    <a:masterClrMapping/>
  </p:clrMapOvr>
  <p:transition advTm="628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708660" y="5215890"/>
            <a:ext cx="1092898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dirty="0">
                <a:solidFill>
                  <a:srgbClr val="FF0000"/>
                </a:solidFill>
                <a:sym typeface="+mn-ea"/>
              </a:rPr>
              <a:t>Les fonds monétaires représentent une part croissante (31% à mi 2020) des encours labellisés.</a:t>
            </a:r>
            <a:endParaRPr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Les fonds mon</a:t>
            </a:r>
            <a:r>
              <a:rPr lang="fr-CA" sz="2000" dirty="0" err="1">
                <a:solidFill>
                  <a:srgbClr val="FF0000"/>
                </a:solidFill>
              </a:rPr>
              <a:t>étaires</a:t>
            </a:r>
            <a:r>
              <a:rPr lang="fr-CA" sz="2000" dirty="0">
                <a:solidFill>
                  <a:srgbClr val="FF0000"/>
                </a:solidFill>
              </a:rPr>
              <a:t> labellisés ont des encours très important.</a:t>
            </a:r>
          </a:p>
        </p:txBody>
      </p:sp>
      <p:graphicFrame>
        <p:nvGraphicFramePr>
          <p:cNvPr id="12" name="Chart 1"/>
          <p:cNvGraphicFramePr/>
          <p:nvPr/>
        </p:nvGraphicFramePr>
        <p:xfrm>
          <a:off x="6160135" y="1039495"/>
          <a:ext cx="5266690" cy="3776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11575" y="273755"/>
            <a:ext cx="10969200" cy="705600"/>
          </a:xfrm>
        </p:spPr>
        <p:txBody>
          <a:bodyPr/>
          <a:lstStyle/>
          <a:p>
            <a:r>
              <a:rPr lang="fr-CA" altLang="zh-CN"/>
              <a:t>Classe d'actifs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B028FA30-BEA9-E947-B10C-866DB65A6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dirty="0"/>
              <a:t> </a:t>
            </a:r>
            <a:r>
              <a:rPr lang="fr-FR" altLang="zh-CN" dirty="0"/>
              <a:t>Etude 2020 label ISR – Chen, FIR &amp; l’X – </a:t>
            </a:r>
            <a:fld id="{49AE70B2-8BF9-45C0-BB95-33D1B9D3A854}" type="slidenum">
              <a:rPr lang="zh-CN" altLang="en-US" smtClean="0"/>
              <a:t>12</a:t>
            </a:fld>
            <a:endParaRPr lang="zh-CN" altLang="en-US" dirty="0"/>
          </a:p>
        </p:txBody>
      </p:sp>
      <p:graphicFrame>
        <p:nvGraphicFramePr>
          <p:cNvPr id="10" name="Chart 4">
            <a:extLst>
              <a:ext uri="{FF2B5EF4-FFF2-40B4-BE49-F238E27FC236}">
                <a16:creationId xmlns:a16="http://schemas.microsoft.com/office/drawing/2014/main" id="{0201D579-0FCC-C142-A18F-ECA2EF46DC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05572749"/>
              </p:ext>
            </p:extLst>
          </p:nvPr>
        </p:nvGraphicFramePr>
        <p:xfrm>
          <a:off x="231834" y="1145219"/>
          <a:ext cx="5755641" cy="3662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tags r:id="rId1"/>
    </p:custDataLst>
  </p:cSld>
  <p:clrMapOvr>
    <a:masterClrMapping/>
  </p:clrMapOvr>
  <p:transition advTm="54938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zh-CN"/>
              <a:t>ETF</a:t>
            </a:r>
          </a:p>
        </p:txBody>
      </p:sp>
      <p:graphicFrame>
        <p:nvGraphicFramePr>
          <p:cNvPr id="8" name="Chart 2"/>
          <p:cNvGraphicFramePr>
            <a:graphicFrameLocks noGrp="1"/>
          </p:cNvGraphicFramePr>
          <p:nvPr>
            <p:ph idx="1"/>
          </p:nvPr>
        </p:nvGraphicFramePr>
        <p:xfrm>
          <a:off x="608330" y="1490345"/>
          <a:ext cx="6313805" cy="4768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6922135" y="2997835"/>
            <a:ext cx="51415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CA" altLang="zh-CN" sz="2000" dirty="0">
                <a:solidFill>
                  <a:srgbClr val="FF0000"/>
                </a:solidFill>
              </a:rPr>
              <a:t>L</a:t>
            </a:r>
            <a:r>
              <a:rPr lang="zh-CN" altLang="en-US" sz="2000" dirty="0">
                <a:solidFill>
                  <a:srgbClr val="FF0000"/>
                </a:solidFill>
              </a:rPr>
              <a:t>es fonds gérés passivement représentent une part croissante des encours labellisés. </a:t>
            </a:r>
          </a:p>
          <a:p>
            <a:pPr algn="l"/>
            <a:endParaRPr lang="zh-CN" altLang="en-US" sz="2000" dirty="0">
              <a:solidFill>
                <a:srgbClr val="FF0000"/>
              </a:solidFill>
            </a:endParaRPr>
          </a:p>
          <a:p>
            <a:pPr algn="l"/>
            <a:r>
              <a:rPr lang="zh-CN" altLang="en-US" sz="2000" dirty="0">
                <a:solidFill>
                  <a:srgbClr val="FF0000"/>
                </a:solidFill>
              </a:rPr>
              <a:t>Black</a:t>
            </a:r>
            <a:r>
              <a:rPr lang="fr-FR" altLang="zh-CN" sz="2000" dirty="0">
                <a:solidFill>
                  <a:srgbClr val="FF0000"/>
                </a:solidFill>
              </a:rPr>
              <a:t>R</a:t>
            </a:r>
            <a:r>
              <a:rPr lang="zh-CN" altLang="en-US" sz="2000" dirty="0">
                <a:solidFill>
                  <a:srgbClr val="FF0000"/>
                </a:solidFill>
              </a:rPr>
              <a:t>ock e</a:t>
            </a:r>
            <a:r>
              <a:rPr lang="fr-CA" altLang="zh-CN" sz="2000" dirty="0">
                <a:solidFill>
                  <a:srgbClr val="FF0000"/>
                </a:solidFill>
              </a:rPr>
              <a:t>st</a:t>
            </a:r>
            <a:r>
              <a:rPr lang="zh-CN" altLang="en-US" sz="2000" dirty="0">
                <a:solidFill>
                  <a:srgbClr val="FF0000"/>
                </a:solidFill>
              </a:rPr>
              <a:t> l</a:t>
            </a:r>
            <a:r>
              <a:rPr lang="fr-CA" altLang="zh-CN" sz="2000" dirty="0">
                <a:solidFill>
                  <a:srgbClr val="FF0000"/>
                </a:solidFill>
              </a:rPr>
              <a:t>‘</a:t>
            </a:r>
            <a:r>
              <a:rPr lang="zh-CN" altLang="en-US" sz="2000" dirty="0">
                <a:solidFill>
                  <a:srgbClr val="FF0000"/>
                </a:solidFill>
              </a:rPr>
              <a:t>acteur qui </a:t>
            </a:r>
            <a:r>
              <a:rPr lang="fr-FR" altLang="zh-CN" sz="2000" dirty="0">
                <a:solidFill>
                  <a:srgbClr val="FF0000"/>
                </a:solidFill>
              </a:rPr>
              <a:t>fait </a:t>
            </a:r>
            <a:r>
              <a:rPr lang="zh-CN" altLang="en-US" sz="2000" dirty="0">
                <a:solidFill>
                  <a:srgbClr val="FF0000"/>
                </a:solidFill>
              </a:rPr>
              <a:t>labellise</a:t>
            </a:r>
            <a:r>
              <a:rPr lang="fr-FR" altLang="zh-CN" sz="2000" dirty="0">
                <a:solidFill>
                  <a:srgbClr val="FF0000"/>
                </a:solidFill>
              </a:rPr>
              <a:t>r</a:t>
            </a:r>
            <a:r>
              <a:rPr lang="zh-CN" altLang="en-US" sz="2000" dirty="0">
                <a:solidFill>
                  <a:srgbClr val="FF0000"/>
                </a:solidFill>
              </a:rPr>
              <a:t> </a:t>
            </a:r>
            <a:r>
              <a:rPr lang="fr-FR" altLang="zh-CN" sz="2000" dirty="0">
                <a:solidFill>
                  <a:srgbClr val="FF0000"/>
                </a:solidFill>
              </a:rPr>
              <a:t>le plus d’</a:t>
            </a:r>
            <a:r>
              <a:rPr lang="zh-CN" altLang="en-US" sz="2000" dirty="0">
                <a:solidFill>
                  <a:srgbClr val="FF0000"/>
                </a:solidFill>
              </a:rPr>
              <a:t>ETFs</a:t>
            </a:r>
          </a:p>
          <a:p>
            <a:pPr algn="l"/>
            <a:r>
              <a:rPr lang="fr-CA" altLang="zh-CN" sz="2000" dirty="0" err="1"/>
              <a:t>BlackRock</a:t>
            </a:r>
            <a:r>
              <a:rPr lang="fr-CA" altLang="zh-CN" sz="2000" dirty="0"/>
              <a:t> : 10 </a:t>
            </a:r>
            <a:r>
              <a:rPr lang="fr-CA" altLang="zh-CN" sz="2000" dirty="0" err="1"/>
              <a:t>ETFs</a:t>
            </a:r>
            <a:r>
              <a:rPr lang="fr-CA" altLang="zh-CN" sz="2000" dirty="0"/>
              <a:t>, 9.3 mds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48019EC-1132-5442-ACD3-DE6DD7983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altLang="zh-CN" dirty="0"/>
              <a:t>Etude 2020 label ISR – Chen, FIR &amp; l’X – </a:t>
            </a:r>
            <a:fld id="{49AE70B2-8BF9-45C0-BB95-33D1B9D3A854}" type="slidenum">
              <a:rPr lang="zh-CN" altLang="en-US" smtClean="0"/>
              <a:t>13</a:t>
            </a:fld>
            <a:endParaRPr lang="zh-CN" altLang="en-US" dirty="0"/>
          </a:p>
        </p:txBody>
      </p:sp>
    </p:spTree>
    <p:custDataLst>
      <p:tags r:id="rId1"/>
    </p:custDataLst>
  </p:cSld>
  <p:clrMapOvr>
    <a:masterClrMapping/>
  </p:clrMapOvr>
  <p:transition advTm="5229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6"/>
          <p:cNvGraphicFramePr/>
          <p:nvPr/>
        </p:nvGraphicFramePr>
        <p:xfrm>
          <a:off x="665480" y="1143635"/>
          <a:ext cx="5700395" cy="3754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827405" y="5132070"/>
            <a:ext cx="111214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CA" altLang="zh-CN" sz="2000" dirty="0">
                <a:solidFill>
                  <a:srgbClr val="FF0000"/>
                </a:solidFill>
              </a:rPr>
              <a:t>1. </a:t>
            </a:r>
            <a:r>
              <a:rPr lang="zh-CN" altLang="en-US" sz="2000" dirty="0">
                <a:solidFill>
                  <a:srgbClr val="FF0000"/>
                </a:solidFill>
              </a:rPr>
              <a:t>Le focus géographique d</a:t>
            </a:r>
            <a:r>
              <a:rPr lang="fr-CA" altLang="zh-CN" sz="2000" dirty="0">
                <a:solidFill>
                  <a:srgbClr val="FF0000"/>
                </a:solidFill>
              </a:rPr>
              <a:t>'</a:t>
            </a:r>
            <a:r>
              <a:rPr lang="zh-CN" altLang="en-US" sz="2000" dirty="0">
                <a:solidFill>
                  <a:srgbClr val="FF0000"/>
                </a:solidFill>
              </a:rPr>
              <a:t>investissement des fonds labellisés </a:t>
            </a:r>
            <a:r>
              <a:rPr lang="fr-FR" altLang="zh-CN" sz="2000" dirty="0">
                <a:solidFill>
                  <a:srgbClr val="FF0000"/>
                </a:solidFill>
              </a:rPr>
              <a:t>s’</a:t>
            </a:r>
            <a:r>
              <a:rPr lang="zh-CN" altLang="en-US" sz="2000" dirty="0">
                <a:solidFill>
                  <a:srgbClr val="FF0000"/>
                </a:solidFill>
              </a:rPr>
              <a:t>est d</a:t>
            </a:r>
            <a:r>
              <a:rPr lang="fr-FR" altLang="zh-CN" sz="2000" dirty="0" err="1">
                <a:solidFill>
                  <a:srgbClr val="FF0000"/>
                </a:solidFill>
              </a:rPr>
              <a:t>iversifié</a:t>
            </a:r>
            <a:r>
              <a:rPr lang="zh-CN" altLang="en-US" sz="2000" dirty="0">
                <a:solidFill>
                  <a:srgbClr val="FF0000"/>
                </a:solidFill>
              </a:rPr>
              <a:t>. </a:t>
            </a:r>
          </a:p>
          <a:p>
            <a:pPr algn="l"/>
            <a:r>
              <a:rPr lang="fr-CA" altLang="zh-CN" sz="2000" dirty="0">
                <a:solidFill>
                  <a:srgbClr val="FF0000"/>
                </a:solidFill>
              </a:rPr>
              <a:t>2. </a:t>
            </a:r>
            <a:r>
              <a:rPr lang="zh-CN" altLang="en-US" sz="2000" dirty="0">
                <a:solidFill>
                  <a:srgbClr val="FF0000"/>
                </a:solidFill>
              </a:rPr>
              <a:t>L</a:t>
            </a:r>
            <a:r>
              <a:rPr lang="fr-CA" altLang="zh-CN" sz="2000" dirty="0">
                <a:solidFill>
                  <a:srgbClr val="FF0000"/>
                </a:solidFill>
              </a:rPr>
              <a:t>'</a:t>
            </a:r>
            <a:r>
              <a:rPr lang="zh-CN" altLang="en-US" sz="2000" dirty="0">
                <a:solidFill>
                  <a:srgbClr val="FF0000"/>
                </a:solidFill>
              </a:rPr>
              <a:t>Europe est la zone géographique la plus courante mais le périmètre mondial est devenu </a:t>
            </a:r>
          </a:p>
          <a:p>
            <a:pPr algn="l"/>
            <a:r>
              <a:rPr lang="zh-CN" altLang="en-US" sz="2000" dirty="0">
                <a:solidFill>
                  <a:srgbClr val="FF0000"/>
                </a:solidFill>
              </a:rPr>
              <a:t>de plus en plus important. </a:t>
            </a:r>
            <a:r>
              <a:rPr lang="zh-CN" altLang="en-US" sz="2000" dirty="0">
                <a:solidFill>
                  <a:schemeClr val="tx1"/>
                </a:solidFill>
              </a:rPr>
              <a:t>La croissance du focus géographique mondial p</a:t>
            </a:r>
            <a:r>
              <a:rPr lang="fr-FR" altLang="zh-CN" sz="2000" dirty="0" err="1"/>
              <a:t>ourrai</a:t>
            </a:r>
            <a:r>
              <a:rPr lang="zh-CN" altLang="en-US" sz="2000" dirty="0">
                <a:solidFill>
                  <a:schemeClr val="tx1"/>
                </a:solidFill>
              </a:rPr>
              <a:t>t</a:t>
            </a:r>
            <a:r>
              <a:rPr lang="en-US" altLang="zh-CN" sz="2000" dirty="0">
                <a:solidFill>
                  <a:schemeClr val="tx1"/>
                </a:solidFill>
              </a:rPr>
              <a:t> </a:t>
            </a:r>
            <a:r>
              <a:rPr lang="zh-CN" altLang="en-US" sz="2000" dirty="0">
                <a:solidFill>
                  <a:schemeClr val="tx1"/>
                </a:solidFill>
              </a:rPr>
              <a:t>s</a:t>
            </a:r>
            <a:r>
              <a:rPr lang="en-US" altLang="zh-CN" sz="2000" dirty="0">
                <a:solidFill>
                  <a:schemeClr val="tx1"/>
                </a:solidFill>
              </a:rPr>
              <a:t>'</a:t>
            </a:r>
            <a:r>
              <a:rPr lang="zh-CN" altLang="en-US" sz="2000" dirty="0">
                <a:solidFill>
                  <a:schemeClr val="tx1"/>
                </a:solidFill>
              </a:rPr>
              <a:t>expliquer par la labellisation des fonds thématiques.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6288405" y="1143635"/>
          <a:ext cx="5540375" cy="3755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611575" y="243275"/>
            <a:ext cx="10969200" cy="705600"/>
          </a:xfrm>
        </p:spPr>
        <p:txBody>
          <a:bodyPr/>
          <a:lstStyle/>
          <a:p>
            <a:r>
              <a:rPr lang="fr-CA" altLang="zh-CN"/>
              <a:t>Focus géographique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9DD6DB68-87A9-CF45-AD91-CBC685EAC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altLang="zh-CN" dirty="0"/>
              <a:t>Etude 2020 label ISR – Chen, FIR &amp; l’X – </a:t>
            </a:r>
            <a:fld id="{49AE70B2-8BF9-45C0-BB95-33D1B9D3A854}" type="slidenum">
              <a:rPr lang="zh-CN" altLang="en-US" smtClean="0"/>
              <a:t>14</a:t>
            </a:fld>
            <a:endParaRPr lang="zh-CN" altLang="en-US" dirty="0"/>
          </a:p>
        </p:txBody>
      </p:sp>
    </p:spTree>
    <p:custDataLst>
      <p:tags r:id="rId1"/>
    </p:custDataLst>
  </p:cSld>
  <p:clrMapOvr>
    <a:masterClrMapping/>
  </p:clrMapOvr>
  <p:transition advTm="7558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Pays d</a:t>
            </a:r>
            <a:r>
              <a:rPr lang="fr-CA"/>
              <a:t>'émission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084773" y="2760394"/>
            <a:ext cx="422707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dirty="0"/>
              <a:t>Les fonds sont émis principalement en France et au Luxembourg. </a:t>
            </a:r>
          </a:p>
          <a:p>
            <a:pPr algn="l"/>
            <a:endParaRPr lang="zh-CN" altLang="en-US" sz="2000" dirty="0"/>
          </a:p>
          <a:p>
            <a:pPr algn="l"/>
            <a:r>
              <a:rPr lang="zh-CN" altLang="en-US" sz="2000" dirty="0"/>
              <a:t>Les ETFs sont tous émis en Irlande ou au Luxembourg.</a:t>
            </a:r>
          </a:p>
        </p:txBody>
      </p:sp>
      <p:graphicFrame>
        <p:nvGraphicFramePr>
          <p:cNvPr id="19" name="Chart 18"/>
          <p:cNvGraphicFramePr/>
          <p:nvPr/>
        </p:nvGraphicFramePr>
        <p:xfrm>
          <a:off x="269240" y="1707515"/>
          <a:ext cx="6065520" cy="3736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3CB0A77-386C-E040-B2B4-1F0D2BC8B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altLang="zh-CN" dirty="0"/>
              <a:t>Etude 2020 label ISR – Chen, FIR &amp; l’X – </a:t>
            </a:r>
            <a:fld id="{49AE70B2-8BF9-45C0-BB95-33D1B9D3A854}" type="slidenum">
              <a:rPr lang="zh-CN" altLang="en-US" smtClean="0"/>
              <a:t>15</a:t>
            </a:fld>
            <a:endParaRPr lang="zh-CN" altLang="en-US" dirty="0"/>
          </a:p>
        </p:txBody>
      </p:sp>
    </p:spTree>
    <p:custDataLst>
      <p:tags r:id="rId1"/>
    </p:custDataLst>
  </p:cSld>
  <p:clrMapOvr>
    <a:masterClrMapping/>
  </p:clrMapOvr>
  <p:transition advTm="3830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730" y="1940560"/>
            <a:ext cx="8771890" cy="3310255"/>
          </a:xfrm>
          <a:prstGeom prst="rect">
            <a:avLst/>
          </a:prstGeom>
          <a:noFill/>
        </p:spPr>
      </p:pic>
      <p:sp>
        <p:nvSpPr>
          <p:cNvPr id="4" name="文本框 3"/>
          <p:cNvSpPr txBox="1"/>
          <p:nvPr/>
        </p:nvSpPr>
        <p:spPr>
          <a:xfrm>
            <a:off x="2230755" y="1369695"/>
            <a:ext cx="80695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/>
              <a:t>Pourcentage des fonds actions et diversifié Europe </a:t>
            </a:r>
            <a:r>
              <a:rPr lang="fr-CA" altLang="zh-CN"/>
              <a:t>labellisés </a:t>
            </a:r>
            <a:r>
              <a:rPr lang="zh-CN" altLang="en-US"/>
              <a:t>éligibles au PEA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007860" y="111760"/>
            <a:ext cx="4942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altLang="zh-CN" dirty="0"/>
              <a:t>Information disponible pour 174 fonds sur 210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365250" y="5528310"/>
            <a:ext cx="980122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CA" altLang="zh-CN" sz="2000" dirty="0">
                <a:solidFill>
                  <a:srgbClr val="FF0000"/>
                </a:solidFill>
              </a:rPr>
              <a:t>Les fonds </a:t>
            </a:r>
            <a:r>
              <a:rPr lang="zh-CN" altLang="en-US" sz="2000" dirty="0">
                <a:solidFill>
                  <a:srgbClr val="FF0000"/>
                </a:solidFill>
                <a:sym typeface="+mn-ea"/>
              </a:rPr>
              <a:t>actions et diversifié Europe </a:t>
            </a:r>
            <a:r>
              <a:rPr lang="fr-CA" altLang="zh-CN" sz="2000" dirty="0">
                <a:solidFill>
                  <a:srgbClr val="FF0000"/>
                </a:solidFill>
                <a:sym typeface="+mn-ea"/>
              </a:rPr>
              <a:t>labellisés sont majoritairement éligibles au PEA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zh-CN"/>
              <a:t>Éligibilité au PEA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7229EDA8-3A68-2440-B51B-B9609B313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altLang="zh-CN" dirty="0"/>
              <a:t>Etude 2020 label ISR – Chen, FIR &amp; l’X – </a:t>
            </a:r>
            <a:fld id="{49AE70B2-8BF9-45C0-BB95-33D1B9D3A854}" type="slidenum">
              <a:rPr lang="zh-CN" altLang="en-US" smtClean="0"/>
              <a:t>16</a:t>
            </a:fld>
            <a:endParaRPr lang="zh-CN" altLang="en-US" dirty="0"/>
          </a:p>
        </p:txBody>
      </p:sp>
    </p:spTree>
    <p:custDataLst>
      <p:tags r:id="rId1"/>
    </p:custDataLst>
  </p:cSld>
  <p:clrMapOvr>
    <a:masterClrMapping/>
  </p:clrMapOvr>
  <p:transition advTm="63636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004820" y="1369695"/>
            <a:ext cx="618299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/>
              <a:t>Pourcentage des fonds </a:t>
            </a:r>
            <a:r>
              <a:rPr lang="fr-CA" altLang="zh-CN"/>
              <a:t>labellisés </a:t>
            </a:r>
            <a:r>
              <a:rPr lang="zh-CN" altLang="en-US"/>
              <a:t>éligibles </a:t>
            </a:r>
            <a:r>
              <a:rPr lang="fr-CA" altLang="zh-CN"/>
              <a:t>à l'assurance vie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018020" y="81280"/>
            <a:ext cx="4942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altLang="zh-CN" dirty="0"/>
              <a:t>Information disponible pour 329 fonds sur 466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392680" y="5537835"/>
            <a:ext cx="77050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CA" altLang="zh-CN" sz="2000">
                <a:solidFill>
                  <a:srgbClr val="FF0000"/>
                </a:solidFill>
              </a:rPr>
              <a:t>Les fonds </a:t>
            </a:r>
            <a:r>
              <a:rPr lang="fr-CA" altLang="zh-CN" sz="2000">
                <a:solidFill>
                  <a:srgbClr val="FF0000"/>
                </a:solidFill>
                <a:sym typeface="+mn-ea"/>
              </a:rPr>
              <a:t>labellisés sont majoritairement éligibles à l'assurance vie</a:t>
            </a:r>
          </a:p>
        </p:txBody>
      </p:sp>
      <p:pic>
        <p:nvPicPr>
          <p:cNvPr id="14" name="Picture 1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235" y="1828165"/>
            <a:ext cx="9491345" cy="3352800"/>
          </a:xfrm>
          <a:prstGeom prst="rect">
            <a:avLst/>
          </a:prstGeom>
          <a:noFill/>
        </p:spPr>
      </p:pic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zh-CN"/>
              <a:t>Éligibilité à l'assurance vie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3230844-F61D-0A47-8E83-6F04871CF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altLang="zh-CN" dirty="0"/>
              <a:t>Etude 2020 label ISR – Chen, FIR &amp; l’X – </a:t>
            </a:r>
            <a:fld id="{49AE70B2-8BF9-45C0-BB95-33D1B9D3A854}" type="slidenum">
              <a:rPr lang="zh-CN" altLang="en-US" smtClean="0"/>
              <a:t>17</a:t>
            </a:fld>
            <a:endParaRPr lang="zh-CN" altLang="en-US" dirty="0"/>
          </a:p>
        </p:txBody>
      </p:sp>
    </p:spTree>
    <p:custDataLst>
      <p:tags r:id="rId1"/>
    </p:custDataLst>
  </p:cSld>
  <p:clrMapOvr>
    <a:masterClrMapping/>
  </p:clrMapOvr>
  <p:transition advTm="17115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9425" y="1546696"/>
            <a:ext cx="8693150" cy="3645535"/>
          </a:xfrm>
          <a:prstGeom prst="rect">
            <a:avLst/>
          </a:prstGeom>
          <a:noFill/>
        </p:spPr>
      </p:pic>
      <p:sp>
        <p:nvSpPr>
          <p:cNvPr id="5" name="文本框 4"/>
          <p:cNvSpPr txBox="1"/>
          <p:nvPr/>
        </p:nvSpPr>
        <p:spPr>
          <a:xfrm>
            <a:off x="7396480" y="71120"/>
            <a:ext cx="46458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altLang="zh-CN" sz="1600" dirty="0"/>
              <a:t>Information disponible pour 368 fonds sur 466 </a:t>
            </a:r>
          </a:p>
          <a:p>
            <a:r>
              <a:rPr lang="fr-CA" altLang="zh-CN" sz="1600" dirty="0"/>
              <a:t>280 gérants employés par des </a:t>
            </a:r>
            <a:r>
              <a:rPr lang="fr-CA" altLang="zh-CN" sz="1600" dirty="0" err="1"/>
              <a:t>SGPs</a:t>
            </a:r>
            <a:r>
              <a:rPr lang="fr-CA" altLang="zh-CN" sz="1600" dirty="0"/>
              <a:t> françaises 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880235" y="5641999"/>
            <a:ext cx="84315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dirty="0">
                <a:solidFill>
                  <a:srgbClr val="FF0000"/>
                </a:solidFill>
              </a:rPr>
              <a:t>Les gérants des fonds labellisés sont plus féminisés que ceux du secteur.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475165" y="4995667"/>
            <a:ext cx="2877185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altLang="zh-CN" dirty="0"/>
              <a:t>211 hommes + 69 femmes</a:t>
            </a:r>
          </a:p>
          <a:p>
            <a:endParaRPr lang="fr-CA" altLang="zh-CN" dirty="0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408375" y="337255"/>
            <a:ext cx="10969200" cy="705600"/>
          </a:xfrm>
        </p:spPr>
        <p:txBody>
          <a:bodyPr/>
          <a:lstStyle/>
          <a:p>
            <a:r>
              <a:rPr lang="fr-CA" altLang="zh-CN" dirty="0"/>
              <a:t>Pourcentages de femmes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396480" y="5033245"/>
            <a:ext cx="183451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altLang="zh-CN" sz="1400" dirty="0"/>
              <a:t>Source : </a:t>
            </a:r>
            <a:r>
              <a:rPr lang="fr-CA" altLang="zh-CN" sz="1400" dirty="0" err="1"/>
              <a:t>Morningstar</a:t>
            </a:r>
            <a:endParaRPr lang="fr-CA" altLang="zh-CN" sz="1400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16308F94-6FBE-374F-B1AF-C6A43B0AC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altLang="zh-CN" dirty="0"/>
              <a:t>Etude 2020 label ISR – Chen, FIR &amp; l’X – </a:t>
            </a:r>
            <a:fld id="{49AE70B2-8BF9-45C0-BB95-33D1B9D3A854}" type="slidenum">
              <a:rPr lang="zh-CN" altLang="en-US" smtClean="0"/>
              <a:t>18</a:t>
            </a:fld>
            <a:endParaRPr lang="zh-CN" altLang="en-US" dirty="0"/>
          </a:p>
        </p:txBody>
      </p:sp>
    </p:spTree>
    <p:custDataLst>
      <p:tags r:id="rId1"/>
    </p:custDataLst>
  </p:cSld>
  <p:clrMapOvr>
    <a:masterClrMapping/>
  </p:clrMapOvr>
  <p:transition advTm="80587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Picture 8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" y="1181735"/>
            <a:ext cx="6967197" cy="4687182"/>
          </a:xfrm>
          <a:prstGeom prst="rect">
            <a:avLst/>
          </a:prstGeom>
          <a:noFill/>
        </p:spPr>
      </p:pic>
      <p:sp>
        <p:nvSpPr>
          <p:cNvPr id="5" name="文本框 4"/>
          <p:cNvSpPr txBox="1"/>
          <p:nvPr/>
        </p:nvSpPr>
        <p:spPr>
          <a:xfrm>
            <a:off x="2000093" y="522933"/>
            <a:ext cx="21098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altLang="zh-CN" sz="2000" dirty="0"/>
              <a:t>Collecte en 2019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445730" y="3429000"/>
            <a:ext cx="455293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dirty="0">
                <a:solidFill>
                  <a:srgbClr val="FF0000"/>
                </a:solidFill>
              </a:rPr>
              <a:t>La collecte des fonds labellisés est plus importante que celle du secteur.</a:t>
            </a:r>
          </a:p>
          <a:p>
            <a:pPr algn="l"/>
            <a:endParaRPr lang="zh-CN" altLang="en-US" sz="2000" dirty="0">
              <a:solidFill>
                <a:srgbClr val="FF0000"/>
              </a:solidFill>
            </a:endParaRPr>
          </a:p>
          <a:p>
            <a:pPr algn="l"/>
            <a:r>
              <a:rPr lang="fr-CA" altLang="zh-CN" sz="2000" dirty="0">
                <a:solidFill>
                  <a:srgbClr val="FF0000"/>
                </a:solidFill>
                <a:sym typeface="+mn-ea"/>
              </a:rPr>
              <a:t>On ne constate pas de comportement commun sur une période allant d'une à 3 années</a:t>
            </a:r>
            <a:r>
              <a:rPr lang="zh-CN" altLang="zh-CN" sz="2000" dirty="0">
                <a:solidFill>
                  <a:srgbClr val="FF0000"/>
                </a:solidFill>
                <a:sym typeface="+mn-ea"/>
              </a:rPr>
              <a:t> </a:t>
            </a:r>
            <a:r>
              <a:rPr lang="fr-CA" altLang="en-US" sz="2000" dirty="0">
                <a:solidFill>
                  <a:srgbClr val="FF0000"/>
                </a:solidFill>
                <a:sym typeface="+mn-ea"/>
              </a:rPr>
              <a:t>pour les</a:t>
            </a:r>
            <a:r>
              <a:rPr lang="en-US" altLang="zh-CN" sz="2000" dirty="0">
                <a:solidFill>
                  <a:srgbClr val="FF0000"/>
                </a:solidFill>
                <a:sym typeface="+mn-ea"/>
              </a:rPr>
              <a:t> fonds labellis</a:t>
            </a:r>
            <a:r>
              <a:rPr lang="fr-CA" altLang="zh-CN" sz="2000" dirty="0" err="1">
                <a:solidFill>
                  <a:srgbClr val="FF0000"/>
                </a:solidFill>
                <a:sym typeface="+mn-ea"/>
              </a:rPr>
              <a:t>és</a:t>
            </a:r>
            <a:r>
              <a:rPr lang="fr-CA" altLang="zh-CN" sz="2000" dirty="0">
                <a:solidFill>
                  <a:srgbClr val="FF0000"/>
                </a:solidFill>
                <a:sym typeface="+mn-ea"/>
              </a:rPr>
              <a:t> en 2016, 2017 et 2018</a:t>
            </a:r>
            <a:endParaRPr lang="fr-CA" altLang="zh-CN" sz="2000" dirty="0">
              <a:solidFill>
                <a:srgbClr val="FF0000"/>
              </a:solidFill>
            </a:endParaRPr>
          </a:p>
        </p:txBody>
      </p:sp>
      <p:graphicFrame>
        <p:nvGraphicFramePr>
          <p:cNvPr id="10" name="Chart 5"/>
          <p:cNvGraphicFramePr/>
          <p:nvPr>
            <p:extLst>
              <p:ext uri="{D42A27DB-BD31-4B8C-83A1-F6EECF244321}">
                <p14:modId xmlns:p14="http://schemas.microsoft.com/office/powerpoint/2010/main" val="246528084"/>
              </p:ext>
            </p:extLst>
          </p:nvPr>
        </p:nvGraphicFramePr>
        <p:xfrm>
          <a:off x="7678218" y="680260"/>
          <a:ext cx="3699917" cy="2218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51853383-8E7F-554F-9433-9F90924E8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altLang="zh-CN" dirty="0"/>
              <a:t>Etude 2020 label ISR – Chen, FIR &amp; l’X – </a:t>
            </a:r>
            <a:fld id="{49AE70B2-8BF9-45C0-BB95-33D1B9D3A854}" type="slidenum">
              <a:rPr lang="zh-CN" altLang="en-US" smtClean="0"/>
              <a:t>19</a:t>
            </a:fld>
            <a:endParaRPr lang="zh-CN" altLang="en-US" dirty="0"/>
          </a:p>
        </p:txBody>
      </p:sp>
    </p:spTree>
    <p:custDataLst>
      <p:tags r:id="rId1"/>
    </p:custDataLst>
  </p:cSld>
  <p:clrMapOvr>
    <a:masterClrMapping/>
  </p:clrMapOvr>
  <p:transition advTm="82864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75" y="233115"/>
            <a:ext cx="10969200" cy="705600"/>
          </a:xfrm>
        </p:spPr>
        <p:txBody>
          <a:bodyPr>
            <a:normAutofit/>
          </a:bodyPr>
          <a:lstStyle/>
          <a:p>
            <a:r>
              <a:rPr lang="fr-CA" altLang="zh-CN" dirty="0"/>
              <a:t>Évolution du marché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331075" y="2582545"/>
            <a:ext cx="457263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2000" dirty="0">
                <a:solidFill>
                  <a:schemeClr val="accent5">
                    <a:lumMod val="75000"/>
                  </a:schemeClr>
                </a:solidFill>
              </a:rPr>
              <a:t>Le Label </a:t>
            </a:r>
            <a:r>
              <a:rPr sz="2000" dirty="0" err="1">
                <a:solidFill>
                  <a:schemeClr val="accent5">
                    <a:lumMod val="75000"/>
                  </a:schemeClr>
                </a:solidFill>
              </a:rPr>
              <a:t>est</a:t>
            </a:r>
            <a:r>
              <a:rPr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000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000" dirty="0" err="1">
                <a:solidFill>
                  <a:schemeClr val="accent5">
                    <a:lumMod val="75000"/>
                  </a:schemeClr>
                </a:solidFill>
              </a:rPr>
              <a:t>développement</a:t>
            </a:r>
            <a:r>
              <a:rPr lang="fr-FR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000" dirty="0">
                <a:solidFill>
                  <a:schemeClr val="accent5">
                    <a:lumMod val="75000"/>
                  </a:schemeClr>
                </a:solidFill>
              </a:rPr>
              <a:t>: de plus </a:t>
            </a:r>
            <a:r>
              <a:rPr sz="2000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sz="2000" dirty="0">
                <a:solidFill>
                  <a:schemeClr val="accent5">
                    <a:lumMod val="75000"/>
                  </a:schemeClr>
                </a:solidFill>
              </a:rPr>
              <a:t> plus de SGPs </a:t>
            </a:r>
            <a:r>
              <a:rPr lang="fr-FR" sz="2000" dirty="0">
                <a:solidFill>
                  <a:schemeClr val="accent5">
                    <a:lumMod val="75000"/>
                  </a:schemeClr>
                </a:solidFill>
              </a:rPr>
              <a:t>font </a:t>
            </a:r>
            <a:r>
              <a:rPr sz="2000" dirty="0" err="1">
                <a:solidFill>
                  <a:schemeClr val="accent5">
                    <a:lumMod val="75000"/>
                  </a:schemeClr>
                </a:solidFill>
              </a:rPr>
              <a:t>labellise</a:t>
            </a:r>
            <a:r>
              <a:rPr lang="fr-FR" sz="2000" dirty="0">
                <a:solidFill>
                  <a:schemeClr val="accent5">
                    <a:lumMod val="75000"/>
                  </a:schemeClr>
                </a:solidFill>
              </a:rPr>
              <a:t>r </a:t>
            </a:r>
            <a:r>
              <a:rPr sz="2000" dirty="0" err="1">
                <a:solidFill>
                  <a:schemeClr val="accent5">
                    <a:lumMod val="75000"/>
                  </a:schemeClr>
                </a:solidFill>
              </a:rPr>
              <a:t>leurs</a:t>
            </a:r>
            <a:r>
              <a:rPr sz="2000" dirty="0">
                <a:solidFill>
                  <a:schemeClr val="accent5">
                    <a:lumMod val="75000"/>
                  </a:schemeClr>
                </a:solidFill>
              </a:rPr>
              <a:t> fonds.</a:t>
            </a:r>
          </a:p>
          <a:p>
            <a:endParaRPr lang="fr-CA" sz="2000" dirty="0">
              <a:sym typeface="+mn-ea"/>
            </a:endParaRPr>
          </a:p>
          <a:p>
            <a:r>
              <a:rPr lang="fr-CA" sz="2000" dirty="0">
                <a:sym typeface="+mn-ea"/>
              </a:rPr>
              <a:t>À fin juin 2020, 466 fonds de 76 </a:t>
            </a:r>
            <a:r>
              <a:rPr lang="fr-CA" sz="2000" dirty="0" err="1">
                <a:sym typeface="+mn-ea"/>
              </a:rPr>
              <a:t>SGPs</a:t>
            </a:r>
            <a:endParaRPr lang="fr-CA" sz="2000" dirty="0"/>
          </a:p>
          <a:p>
            <a:r>
              <a:rPr lang="fr-CA" sz="2000" dirty="0">
                <a:sym typeface="+mn-ea"/>
              </a:rPr>
              <a:t>sont labellisés</a:t>
            </a:r>
            <a:endParaRPr lang="fr-CA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3" name="Chart 3"/>
          <p:cNvGraphicFramePr/>
          <p:nvPr/>
        </p:nvGraphicFramePr>
        <p:xfrm>
          <a:off x="739140" y="1565275"/>
          <a:ext cx="6468745" cy="4279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0" y="5844540"/>
            <a:ext cx="699452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altLang="zh-CN" sz="1400" dirty="0"/>
              <a:t>Encours (Mds) : 12.7                     26.1                    46.1                   153.7     212.0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947E520-95ED-8244-8E24-BDA92CFD4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altLang="zh-CN" dirty="0"/>
              <a:t>Etude 2020 label ISR – Chen, FIR &amp; l’X – </a:t>
            </a:r>
            <a:fld id="{49AE70B2-8BF9-45C0-BB95-33D1B9D3A854}" type="slidenum">
              <a:rPr lang="zh-CN" altLang="en-US" smtClean="0"/>
              <a:t>2</a:t>
            </a:fld>
            <a:endParaRPr lang="zh-CN" altLang="en-US" dirty="0"/>
          </a:p>
        </p:txBody>
      </p:sp>
    </p:spTree>
    <p:custDataLst>
      <p:tags r:id="rId1"/>
    </p:custDataLst>
  </p:cSld>
  <p:clrMapOvr>
    <a:masterClrMapping/>
  </p:clrMapOvr>
  <p:transition advTm="3968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zh-CN"/>
              <a:t>Rentabilité</a:t>
            </a:r>
          </a:p>
        </p:txBody>
      </p:sp>
      <p:pic>
        <p:nvPicPr>
          <p:cNvPr id="115" name="Picture 11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05" y="1901825"/>
            <a:ext cx="10968990" cy="2373630"/>
          </a:xfrm>
          <a:prstGeom prst="rect">
            <a:avLst/>
          </a:prstGeom>
          <a:noFill/>
        </p:spPr>
      </p:pic>
      <p:sp>
        <p:nvSpPr>
          <p:cNvPr id="4" name="文本框 3"/>
          <p:cNvSpPr txBox="1"/>
          <p:nvPr/>
        </p:nvSpPr>
        <p:spPr>
          <a:xfrm>
            <a:off x="946150" y="4605020"/>
            <a:ext cx="1046953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dirty="0">
                <a:solidFill>
                  <a:srgbClr val="FF0000"/>
                </a:solidFill>
              </a:rPr>
              <a:t>Les fonds ISR labellisés ont une performance globalement comparable à celle du marché</a:t>
            </a:r>
            <a:r>
              <a:rPr lang="en-US" altLang="zh-CN" sz="2000" dirty="0">
                <a:solidFill>
                  <a:srgbClr val="FF0000"/>
                </a:solidFill>
              </a:rPr>
              <a:t> </a:t>
            </a:r>
            <a:r>
              <a:rPr lang="fr-CA" altLang="zh-CN" sz="2000" dirty="0">
                <a:solidFill>
                  <a:srgbClr val="FF0000"/>
                </a:solidFill>
              </a:rPr>
              <a:t>:</a:t>
            </a:r>
          </a:p>
          <a:p>
            <a:pPr algn="l"/>
            <a:r>
              <a:rPr lang="zh-CN" altLang="en-US" sz="2000" dirty="0"/>
              <a:t> </a:t>
            </a:r>
          </a:p>
          <a:p>
            <a:pPr algn="l"/>
            <a:r>
              <a:rPr lang="zh-CN" altLang="en-US" sz="2000" dirty="0"/>
              <a:t>62% des fonds surperforment le marché. Toutes les classes d</a:t>
            </a:r>
            <a:r>
              <a:rPr lang="fr-CA" altLang="zh-CN" sz="2000" dirty="0"/>
              <a:t>'</a:t>
            </a:r>
            <a:r>
              <a:rPr lang="zh-CN" altLang="en-US" sz="2000" dirty="0"/>
              <a:t>actifs ont une meilleure </a:t>
            </a:r>
          </a:p>
          <a:p>
            <a:pPr algn="l"/>
            <a:r>
              <a:rPr lang="zh-CN" altLang="en-US" sz="2000" dirty="0"/>
              <a:t>performance par rapport au marché, surtout les fonds monétaires.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FFA0E83-B843-3A41-AA63-2B0B285AC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altLang="zh-CN" dirty="0"/>
              <a:t>Etude 2020 label ISR – Chen, FIR &amp; l’X – </a:t>
            </a:r>
            <a:fld id="{49AE70B2-8BF9-45C0-BB95-33D1B9D3A854}" type="slidenum">
              <a:rPr lang="zh-CN" altLang="en-US" smtClean="0"/>
              <a:t>20</a:t>
            </a:fld>
            <a:endParaRPr lang="zh-CN" altLang="en-US" dirty="0"/>
          </a:p>
        </p:txBody>
      </p:sp>
    </p:spTree>
    <p:custDataLst>
      <p:tags r:id="rId1"/>
    </p:custDataLst>
  </p:cSld>
  <p:clrMapOvr>
    <a:masterClrMapping/>
  </p:clrMapOvr>
  <p:transition advTm="593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zh-CN" dirty="0"/>
              <a:t>Volatilité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46150" y="4605020"/>
            <a:ext cx="1108893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sz="2000" dirty="0">
                <a:solidFill>
                  <a:srgbClr val="FF0000"/>
                </a:solidFill>
              </a:rPr>
              <a:t>Les fonds ISR </a:t>
            </a:r>
            <a:r>
              <a:rPr sz="2000" dirty="0" err="1">
                <a:solidFill>
                  <a:srgbClr val="FF0000"/>
                </a:solidFill>
              </a:rPr>
              <a:t>labellisés</a:t>
            </a:r>
            <a:r>
              <a:rPr sz="2000" dirty="0">
                <a:solidFill>
                  <a:srgbClr val="FF0000"/>
                </a:solidFill>
              </a:rPr>
              <a:t> </a:t>
            </a:r>
            <a:r>
              <a:rPr sz="2000" dirty="0" err="1">
                <a:solidFill>
                  <a:srgbClr val="FF0000"/>
                </a:solidFill>
              </a:rPr>
              <a:t>ont</a:t>
            </a:r>
            <a:r>
              <a:rPr sz="2000" dirty="0">
                <a:solidFill>
                  <a:srgbClr val="FF0000"/>
                </a:solidFill>
              </a:rPr>
              <a:t> </a:t>
            </a:r>
            <a:r>
              <a:rPr sz="2000" dirty="0" err="1">
                <a:solidFill>
                  <a:srgbClr val="FF0000"/>
                </a:solidFill>
              </a:rPr>
              <a:t>une</a:t>
            </a:r>
            <a:r>
              <a:rPr sz="2000" dirty="0">
                <a:solidFill>
                  <a:srgbClr val="FF0000"/>
                </a:solidFill>
              </a:rPr>
              <a:t> </a:t>
            </a:r>
            <a:r>
              <a:rPr sz="2000" dirty="0" err="1">
                <a:solidFill>
                  <a:srgbClr val="FF0000"/>
                </a:solidFill>
              </a:rPr>
              <a:t>volatilité</a:t>
            </a:r>
            <a:r>
              <a:rPr sz="2000" dirty="0">
                <a:solidFill>
                  <a:srgbClr val="FF0000"/>
                </a:solidFill>
              </a:rPr>
              <a:t> </a:t>
            </a:r>
            <a:r>
              <a:rPr sz="2000" dirty="0" err="1">
                <a:solidFill>
                  <a:srgbClr val="FF0000"/>
                </a:solidFill>
              </a:rPr>
              <a:t>globalement</a:t>
            </a:r>
            <a:r>
              <a:rPr sz="2000" dirty="0">
                <a:solidFill>
                  <a:srgbClr val="FF0000"/>
                </a:solidFill>
              </a:rPr>
              <a:t> comparable </a:t>
            </a:r>
            <a:r>
              <a:rPr sz="2000" dirty="0" err="1">
                <a:solidFill>
                  <a:srgbClr val="FF0000"/>
                </a:solidFill>
              </a:rPr>
              <a:t>à</a:t>
            </a:r>
            <a:r>
              <a:rPr sz="2000" dirty="0">
                <a:solidFill>
                  <a:srgbClr val="FF0000"/>
                </a:solidFill>
              </a:rPr>
              <a:t> </a:t>
            </a:r>
            <a:r>
              <a:rPr sz="2000" dirty="0" err="1">
                <a:solidFill>
                  <a:srgbClr val="FF0000"/>
                </a:solidFill>
              </a:rPr>
              <a:t>celle</a:t>
            </a:r>
            <a:r>
              <a:rPr sz="2000" dirty="0">
                <a:solidFill>
                  <a:srgbClr val="FF0000"/>
                </a:solidFill>
              </a:rPr>
              <a:t> du </a:t>
            </a:r>
            <a:r>
              <a:rPr sz="2000" dirty="0" err="1">
                <a:solidFill>
                  <a:srgbClr val="FF0000"/>
                </a:solidFill>
              </a:rPr>
              <a:t>marché</a:t>
            </a:r>
            <a:r>
              <a:rPr sz="2000" dirty="0">
                <a:solidFill>
                  <a:srgbClr val="FF0000"/>
                </a:solidFill>
              </a:rPr>
              <a:t> : </a:t>
            </a:r>
          </a:p>
          <a:p>
            <a:pPr algn="l"/>
            <a:endParaRPr sz="2000" dirty="0">
              <a:solidFill>
                <a:schemeClr val="tx1"/>
              </a:solidFill>
            </a:endParaRP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Globalement </a:t>
            </a:r>
            <a:r>
              <a:rPr sz="2000" dirty="0">
                <a:solidFill>
                  <a:schemeClr val="tx1"/>
                </a:solidFill>
              </a:rPr>
              <a:t>49% des fonds </a:t>
            </a:r>
            <a:r>
              <a:rPr sz="2000" dirty="0" err="1">
                <a:solidFill>
                  <a:schemeClr val="tx1"/>
                </a:solidFill>
              </a:rPr>
              <a:t>sont</a:t>
            </a:r>
            <a:r>
              <a:rPr sz="2000" dirty="0">
                <a:solidFill>
                  <a:schemeClr val="tx1"/>
                </a:solidFill>
              </a:rPr>
              <a:t> </a:t>
            </a:r>
            <a:r>
              <a:rPr sz="2000" dirty="0" err="1">
                <a:solidFill>
                  <a:schemeClr val="tx1"/>
                </a:solidFill>
              </a:rPr>
              <a:t>moins</a:t>
            </a:r>
            <a:r>
              <a:rPr sz="2000" dirty="0">
                <a:solidFill>
                  <a:schemeClr val="tx1"/>
                </a:solidFill>
              </a:rPr>
              <a:t> volatiles </a:t>
            </a:r>
            <a:r>
              <a:rPr lang="fr-FR" sz="2000" dirty="0">
                <a:solidFill>
                  <a:schemeClr val="tx1"/>
                </a:solidFill>
              </a:rPr>
              <a:t>que le</a:t>
            </a:r>
            <a:r>
              <a:rPr sz="2000" dirty="0">
                <a:solidFill>
                  <a:schemeClr val="tx1"/>
                </a:solidFill>
              </a:rPr>
              <a:t> </a:t>
            </a:r>
            <a:r>
              <a:rPr sz="2000" dirty="0" err="1">
                <a:solidFill>
                  <a:schemeClr val="tx1"/>
                </a:solidFill>
              </a:rPr>
              <a:t>marché</a:t>
            </a:r>
            <a:r>
              <a:rPr sz="2000" dirty="0">
                <a:solidFill>
                  <a:schemeClr val="tx1"/>
                </a:solidFill>
              </a:rPr>
              <a:t>. </a:t>
            </a:r>
            <a:r>
              <a:rPr sz="2000" dirty="0" err="1">
                <a:solidFill>
                  <a:schemeClr val="tx1"/>
                </a:solidFill>
              </a:rPr>
              <a:t>Tous</a:t>
            </a:r>
            <a:r>
              <a:rPr sz="2000" dirty="0">
                <a:solidFill>
                  <a:schemeClr val="tx1"/>
                </a:solidFill>
              </a:rPr>
              <a:t> les fonds </a:t>
            </a:r>
            <a:r>
              <a:rPr sz="2000" dirty="0" err="1">
                <a:solidFill>
                  <a:schemeClr val="tx1"/>
                </a:solidFill>
              </a:rPr>
              <a:t>monétaires</a:t>
            </a:r>
            <a:r>
              <a:rPr sz="2000" dirty="0">
                <a:solidFill>
                  <a:schemeClr val="tx1"/>
                </a:solidFill>
              </a:rPr>
              <a:t> </a:t>
            </a:r>
            <a:r>
              <a:rPr sz="2000" dirty="0" err="1">
                <a:solidFill>
                  <a:schemeClr val="tx1"/>
                </a:solidFill>
              </a:rPr>
              <a:t>sont</a:t>
            </a:r>
            <a:r>
              <a:rPr sz="2000" dirty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sz="2000" dirty="0" err="1">
                <a:solidFill>
                  <a:schemeClr val="tx1"/>
                </a:solidFill>
              </a:rPr>
              <a:t>moins</a:t>
            </a:r>
            <a:r>
              <a:rPr sz="2000" dirty="0">
                <a:solidFill>
                  <a:schemeClr val="tx1"/>
                </a:solidFill>
              </a:rPr>
              <a:t> volatiles </a:t>
            </a:r>
            <a:r>
              <a:rPr lang="fr-FR" sz="2000" dirty="0">
                <a:solidFill>
                  <a:schemeClr val="tx1"/>
                </a:solidFill>
              </a:rPr>
              <a:t>que le </a:t>
            </a:r>
            <a:r>
              <a:rPr sz="2000" dirty="0" err="1">
                <a:solidFill>
                  <a:schemeClr val="tx1"/>
                </a:solidFill>
              </a:rPr>
              <a:t>marché</a:t>
            </a:r>
            <a:r>
              <a:rPr sz="2000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116" name="Picture 116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05" y="2021205"/>
            <a:ext cx="10968990" cy="2338070"/>
          </a:xfrm>
          <a:prstGeom prst="rect">
            <a:avLst/>
          </a:prstGeom>
          <a:noFill/>
        </p:spPr>
      </p:pic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F7809A8-621F-4C41-A954-57F81C63C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altLang="zh-CN" dirty="0"/>
              <a:t>Etude 2020 label ISR – Chen, FIR &amp; l’X – </a:t>
            </a:r>
            <a:fld id="{49AE70B2-8BF9-45C0-BB95-33D1B9D3A854}" type="slidenum">
              <a:rPr lang="zh-CN" altLang="en-US" smtClean="0"/>
              <a:t>21</a:t>
            </a:fld>
            <a:endParaRPr lang="zh-CN" altLang="en-US" dirty="0"/>
          </a:p>
        </p:txBody>
      </p:sp>
    </p:spTree>
    <p:custDataLst>
      <p:tags r:id="rId1"/>
    </p:custDataLst>
  </p:cSld>
  <p:clrMapOvr>
    <a:masterClrMapping/>
  </p:clrMapOvr>
  <p:transition advTm="1113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60CAE6-5AFF-5842-A250-EE11D7896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L’étude 2020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6E1C5A-59AF-8B4F-BD25-0D6DB1688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400" y="1917905"/>
            <a:ext cx="10969200" cy="4759200"/>
          </a:xfrm>
        </p:spPr>
        <p:txBody>
          <a:bodyPr>
            <a:normAutofit/>
          </a:bodyPr>
          <a:lstStyle/>
          <a:p>
            <a:r>
              <a:rPr lang="fr-FR" altLang="en-US" b="1" dirty="0"/>
              <a:t>Méthodologie de l’étude du FIR</a:t>
            </a:r>
            <a:r>
              <a:rPr lang="fr-FR" altLang="en-US" dirty="0"/>
              <a:t> :  La recherche a été menée entre mai et juillet 2020. La base de données de l’étude a été constituée à partir d’informations tirées de bases existantes : celle qui a été constituée pour la promotion du label ISR, celles d’Euronext et de </a:t>
            </a:r>
            <a:r>
              <a:rPr lang="fr-FR" altLang="en-US" dirty="0" err="1"/>
              <a:t>Morningstar</a:t>
            </a:r>
            <a:r>
              <a:rPr lang="fr-FR" altLang="en-US" dirty="0"/>
              <a:t> ainsi que d’informations publiques des sociétés des gestion. </a:t>
            </a:r>
          </a:p>
          <a:p>
            <a:endParaRPr lang="fr-FR" altLang="en-US" b="1" dirty="0"/>
          </a:p>
          <a:p>
            <a:r>
              <a:rPr lang="fr-FR" altLang="en-US" b="1" dirty="0"/>
              <a:t>L’auteur</a:t>
            </a:r>
            <a:r>
              <a:rPr lang="fr-FR" altLang="en-US" dirty="0"/>
              <a:t> : </a:t>
            </a:r>
            <a:r>
              <a:rPr lang="fr-FR" altLang="en-US" dirty="0" err="1"/>
              <a:t>Hongxin</a:t>
            </a:r>
            <a:r>
              <a:rPr lang="fr-FR" altLang="en-US" dirty="0"/>
              <a:t> Chen étudiant du </a:t>
            </a:r>
            <a:r>
              <a:rPr lang="fr-FR" altLang="en-US" dirty="0" err="1"/>
              <a:t>MScT</a:t>
            </a:r>
            <a:r>
              <a:rPr lang="fr-FR" altLang="en-US" dirty="0"/>
              <a:t> ECOSEM « </a:t>
            </a:r>
            <a:r>
              <a:rPr lang="fr-FR" altLang="en-US" i="1" dirty="0"/>
              <a:t>Master of Science and </a:t>
            </a:r>
            <a:r>
              <a:rPr lang="fr-FR" altLang="en-US" i="1" dirty="0" err="1"/>
              <a:t>Technology</a:t>
            </a:r>
            <a:r>
              <a:rPr lang="fr-FR" altLang="en-US" i="1" dirty="0"/>
              <a:t> Ecotechnologies for </a:t>
            </a:r>
            <a:r>
              <a:rPr lang="fr-FR" altLang="en-US" i="1" dirty="0" err="1"/>
              <a:t>Sustainability</a:t>
            </a:r>
            <a:r>
              <a:rPr lang="fr-FR" altLang="en-US" i="1" dirty="0"/>
              <a:t> and </a:t>
            </a:r>
            <a:r>
              <a:rPr lang="fr-FR" altLang="en-US" i="1" dirty="0" err="1"/>
              <a:t>Environment</a:t>
            </a:r>
            <a:r>
              <a:rPr lang="fr-FR" altLang="en-US" i="1" dirty="0"/>
              <a:t> Management </a:t>
            </a:r>
            <a:r>
              <a:rPr lang="fr-FR" altLang="en-US" dirty="0"/>
              <a:t>» de l’École Polytechnique, est titulaire d’un </a:t>
            </a:r>
            <a:r>
              <a:rPr lang="fr-FR" altLang="en-US" dirty="0" err="1"/>
              <a:t>bachelor</a:t>
            </a:r>
            <a:r>
              <a:rPr lang="fr-FR" altLang="en-US" dirty="0"/>
              <a:t> en ingénierie et génie de l’environnement de la </a:t>
            </a:r>
            <a:r>
              <a:rPr lang="fr-FR" altLang="en-US" i="1" dirty="0"/>
              <a:t>South China </a:t>
            </a:r>
            <a:r>
              <a:rPr lang="fr-FR" altLang="en-US" i="1" dirty="0" err="1"/>
              <a:t>University</a:t>
            </a:r>
            <a:r>
              <a:rPr lang="fr-FR" altLang="en-US" i="1" dirty="0"/>
              <a:t> of </a:t>
            </a:r>
            <a:r>
              <a:rPr lang="fr-FR" altLang="en-US" i="1" dirty="0" err="1"/>
              <a:t>Technology</a:t>
            </a:r>
            <a:r>
              <a:rPr lang="fr-FR" altLang="en-US" dirty="0"/>
              <a:t>. </a:t>
            </a:r>
          </a:p>
          <a:p>
            <a:r>
              <a:rPr lang="fr-FR" altLang="en-US" dirty="0"/>
              <a:t>L’étude a été menée sous la tutelle de Nicolas Mottis, professeur à l‘École Polytechnique et administrateur du FIR, et de Grégoire Cousté, délégué général du FIR</a:t>
            </a:r>
          </a:p>
          <a:p>
            <a:endParaRPr lang="fr-FR" altLang="en-US" dirty="0"/>
          </a:p>
          <a:p>
            <a:r>
              <a:rPr lang="fr-FR" b="1" dirty="0"/>
              <a:t>Contact </a:t>
            </a:r>
            <a:r>
              <a:rPr lang="fr-FR" dirty="0"/>
              <a:t>: FIR – 47 rue Berger 75001 Paris – Tél : + 33 (0)1 40 36 61 58 – </a:t>
            </a:r>
            <a:r>
              <a:rPr lang="fr-FR" dirty="0">
                <a:hlinkClick r:id="rId2"/>
              </a:rPr>
              <a:t>contact@frenchsif.org</a:t>
            </a:r>
            <a:endParaRPr lang="fr-FR" dirty="0"/>
          </a:p>
          <a:p>
            <a:r>
              <a:rPr lang="fr-FR" dirty="0"/>
              <a:t> 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0B0790F-5250-624F-8C2D-205F402EA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altLang="zh-CN" dirty="0"/>
              <a:t>Etude 2020 label ISR – Chen, FIR &amp; l’X – </a:t>
            </a:r>
            <a:fld id="{49AE70B2-8BF9-45C0-BB95-33D1B9D3A854}" type="slidenum">
              <a:rPr lang="zh-CN" altLang="en-US" smtClean="0"/>
              <a:t>22</a:t>
            </a:fld>
            <a:endParaRPr lang="zh-CN" altLang="en-US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FFFD4FF-96FB-AE4D-B9C6-6EB600D669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45" y="673079"/>
            <a:ext cx="3494070" cy="663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880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75" y="233115"/>
            <a:ext cx="10969200" cy="705600"/>
          </a:xfrm>
        </p:spPr>
        <p:txBody>
          <a:bodyPr>
            <a:normAutofit/>
          </a:bodyPr>
          <a:lstStyle/>
          <a:p>
            <a:r>
              <a:rPr lang="en-US" altLang="zh-CN" dirty="0"/>
              <a:t>Participation des SGPs </a:t>
            </a:r>
            <a:r>
              <a:rPr lang="fr-CA" dirty="0"/>
              <a:t>é</a:t>
            </a:r>
            <a:r>
              <a:rPr lang="fr-CA" altLang="zh-CN" dirty="0"/>
              <a:t>trangères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421880" y="2614295"/>
            <a:ext cx="4380865" cy="1630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2000" dirty="0" err="1">
                <a:solidFill>
                  <a:schemeClr val="accent5">
                    <a:lumMod val="75000"/>
                  </a:schemeClr>
                </a:solidFill>
              </a:rPr>
              <a:t>L’attractivité</a:t>
            </a:r>
            <a:r>
              <a:rPr sz="2000" dirty="0">
                <a:solidFill>
                  <a:schemeClr val="accent5">
                    <a:lumMod val="75000"/>
                  </a:schemeClr>
                </a:solidFill>
              </a:rPr>
              <a:t> du label </a:t>
            </a:r>
            <a:r>
              <a:rPr sz="2000" dirty="0" err="1">
                <a:solidFill>
                  <a:schemeClr val="accent5">
                    <a:lumMod val="75000"/>
                  </a:schemeClr>
                </a:solidFill>
              </a:rPr>
              <a:t>à</a:t>
            </a:r>
            <a:r>
              <a:rPr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000" dirty="0" err="1">
                <a:solidFill>
                  <a:schemeClr val="accent5">
                    <a:lumMod val="75000"/>
                  </a:schemeClr>
                </a:solidFill>
              </a:rPr>
              <a:t>l’international</a:t>
            </a:r>
            <a:r>
              <a:rPr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000" dirty="0" err="1">
                <a:solidFill>
                  <a:schemeClr val="accent5">
                    <a:lumMod val="75000"/>
                  </a:schemeClr>
                </a:solidFill>
              </a:rPr>
              <a:t>est</a:t>
            </a:r>
            <a:r>
              <a:rPr sz="2000" dirty="0">
                <a:solidFill>
                  <a:schemeClr val="accent5">
                    <a:lumMod val="75000"/>
                  </a:schemeClr>
                </a:solidFill>
              </a:rPr>
              <a:t> de plus </a:t>
            </a:r>
            <a:r>
              <a:rPr sz="2000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sz="2000" dirty="0">
                <a:solidFill>
                  <a:schemeClr val="accent5">
                    <a:lumMod val="75000"/>
                  </a:schemeClr>
                </a:solidFill>
              </a:rPr>
              <a:t> plus </a:t>
            </a:r>
            <a:r>
              <a:rPr lang="fr-FR" sz="2000" dirty="0">
                <a:solidFill>
                  <a:schemeClr val="accent5">
                    <a:lumMod val="75000"/>
                  </a:schemeClr>
                </a:solidFill>
              </a:rPr>
              <a:t>forte </a:t>
            </a:r>
            <a:r>
              <a:rPr sz="2000" dirty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sz="2000" dirty="0">
                <a:solidFill>
                  <a:schemeClr val="tx1"/>
                </a:solidFill>
              </a:rPr>
              <a:t>La </a:t>
            </a:r>
            <a:r>
              <a:rPr sz="2000" dirty="0" err="1">
                <a:solidFill>
                  <a:schemeClr val="tx1"/>
                </a:solidFill>
              </a:rPr>
              <a:t>présence</a:t>
            </a:r>
            <a:r>
              <a:rPr sz="2000" dirty="0">
                <a:solidFill>
                  <a:schemeClr val="tx1"/>
                </a:solidFill>
              </a:rPr>
              <a:t> des SGPs </a:t>
            </a:r>
            <a:r>
              <a:rPr sz="2000" dirty="0" err="1">
                <a:solidFill>
                  <a:schemeClr val="tx1"/>
                </a:solidFill>
              </a:rPr>
              <a:t>étrangères</a:t>
            </a:r>
            <a:r>
              <a:rPr sz="2000" dirty="0">
                <a:solidFill>
                  <a:schemeClr val="tx1"/>
                </a:solidFill>
              </a:rPr>
              <a:t> </a:t>
            </a:r>
            <a:r>
              <a:rPr sz="2000" dirty="0" err="1">
                <a:solidFill>
                  <a:schemeClr val="tx1"/>
                </a:solidFill>
              </a:rPr>
              <a:t>est</a:t>
            </a:r>
            <a:r>
              <a:rPr sz="2000" dirty="0">
                <a:solidFill>
                  <a:schemeClr val="tx1"/>
                </a:solidFill>
              </a:rPr>
              <a:t> de plus </a:t>
            </a:r>
            <a:r>
              <a:rPr sz="2000" dirty="0" err="1">
                <a:solidFill>
                  <a:schemeClr val="tx1"/>
                </a:solidFill>
              </a:rPr>
              <a:t>en</a:t>
            </a:r>
            <a:r>
              <a:rPr sz="2000" dirty="0">
                <a:solidFill>
                  <a:schemeClr val="tx1"/>
                </a:solidFill>
              </a:rPr>
              <a:t> plus </a:t>
            </a:r>
            <a:r>
              <a:rPr sz="2000" dirty="0" err="1">
                <a:solidFill>
                  <a:schemeClr val="tx1"/>
                </a:solidFill>
              </a:rPr>
              <a:t>importante</a:t>
            </a:r>
            <a:endParaRPr sz="2000" dirty="0">
              <a:solidFill>
                <a:schemeClr val="tx1"/>
              </a:solidFill>
            </a:endParaRPr>
          </a:p>
        </p:txBody>
      </p:sp>
      <p:graphicFrame>
        <p:nvGraphicFramePr>
          <p:cNvPr id="4" name="Chart 4"/>
          <p:cNvGraphicFramePr/>
          <p:nvPr/>
        </p:nvGraphicFramePr>
        <p:xfrm>
          <a:off x="709295" y="1580515"/>
          <a:ext cx="6511925" cy="4327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C34B6C6-1B0C-3442-BE5C-E0F151ECB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altLang="zh-CN" dirty="0"/>
              <a:t>Etude 2020 label ISR – Chen, FIR &amp; l’X – </a:t>
            </a:r>
            <a:fld id="{49AE70B2-8BF9-45C0-BB95-33D1B9D3A854}" type="slidenum">
              <a:rPr lang="zh-CN" altLang="en-US" smtClean="0"/>
              <a:t>3</a:t>
            </a:fld>
            <a:endParaRPr lang="zh-CN" altLang="en-US" dirty="0"/>
          </a:p>
        </p:txBody>
      </p:sp>
    </p:spTree>
    <p:custDataLst>
      <p:tags r:id="rId1"/>
    </p:custDataLst>
  </p:cSld>
  <p:clrMapOvr>
    <a:masterClrMapping/>
  </p:clrMapOvr>
  <p:transition advTm="5425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015" y="4236085"/>
            <a:ext cx="4324985" cy="2473960"/>
          </a:xfrm>
          <a:prstGeom prst="rect">
            <a:avLst/>
          </a:prstGeom>
          <a:noFill/>
        </p:spPr>
      </p:pic>
      <p:pic>
        <p:nvPicPr>
          <p:cNvPr id="9" name="Picture 4"/>
          <p:cNvPicPr/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6010" y="111987"/>
            <a:ext cx="8515383" cy="2258594"/>
          </a:xfrm>
          <a:prstGeom prst="rect">
            <a:avLst/>
          </a:prstGeom>
          <a:noFill/>
        </p:spPr>
      </p:pic>
      <p:pic>
        <p:nvPicPr>
          <p:cNvPr id="10" name="Picture 6"/>
          <p:cNvPicPr/>
          <p:nvPr>
            <p:custDataLst>
              <p:tags r:id="rId3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5642" y="2270973"/>
            <a:ext cx="8170475" cy="2286309"/>
          </a:xfrm>
          <a:prstGeom prst="rect">
            <a:avLst/>
          </a:prstGeom>
          <a:noFill/>
        </p:spPr>
      </p:pic>
      <p:sp>
        <p:nvSpPr>
          <p:cNvPr id="12" name="文本框 11"/>
          <p:cNvSpPr txBox="1"/>
          <p:nvPr/>
        </p:nvSpPr>
        <p:spPr>
          <a:xfrm>
            <a:off x="7754620" y="1691005"/>
            <a:ext cx="4380865" cy="3476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2000" dirty="0" err="1">
                <a:solidFill>
                  <a:schemeClr val="accent5">
                    <a:lumMod val="75000"/>
                  </a:schemeClr>
                </a:solidFill>
              </a:rPr>
              <a:t>L’attractivité</a:t>
            </a:r>
            <a:r>
              <a:rPr sz="2000" dirty="0">
                <a:solidFill>
                  <a:schemeClr val="accent5">
                    <a:lumMod val="75000"/>
                  </a:schemeClr>
                </a:solidFill>
              </a:rPr>
              <a:t> du label </a:t>
            </a:r>
            <a:r>
              <a:rPr sz="2000" dirty="0" err="1">
                <a:solidFill>
                  <a:schemeClr val="accent5">
                    <a:lumMod val="75000"/>
                  </a:schemeClr>
                </a:solidFill>
              </a:rPr>
              <a:t>à</a:t>
            </a:r>
            <a:r>
              <a:rPr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000" dirty="0" err="1">
                <a:solidFill>
                  <a:schemeClr val="accent5">
                    <a:lumMod val="75000"/>
                  </a:schemeClr>
                </a:solidFill>
              </a:rPr>
              <a:t>l’international</a:t>
            </a:r>
            <a:r>
              <a:rPr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000" dirty="0" err="1">
                <a:solidFill>
                  <a:schemeClr val="accent5">
                    <a:lumMod val="75000"/>
                  </a:schemeClr>
                </a:solidFill>
              </a:rPr>
              <a:t>est</a:t>
            </a:r>
            <a:r>
              <a:rPr sz="2000" dirty="0">
                <a:solidFill>
                  <a:schemeClr val="accent5">
                    <a:lumMod val="75000"/>
                  </a:schemeClr>
                </a:solidFill>
              </a:rPr>
              <a:t> de plus </a:t>
            </a:r>
            <a:r>
              <a:rPr sz="2000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sz="2000" dirty="0">
                <a:solidFill>
                  <a:schemeClr val="accent5">
                    <a:lumMod val="75000"/>
                  </a:schemeClr>
                </a:solidFill>
              </a:rPr>
              <a:t> plus </a:t>
            </a:r>
            <a:r>
              <a:rPr lang="fr-FR" sz="2000" dirty="0">
                <a:solidFill>
                  <a:schemeClr val="accent5">
                    <a:lumMod val="75000"/>
                  </a:schemeClr>
                </a:solidFill>
              </a:rPr>
              <a:t>forte </a:t>
            </a:r>
            <a:r>
              <a:rPr sz="2000" dirty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fr-CA" sz="2000" dirty="0">
                <a:solidFill>
                  <a:schemeClr val="tx1"/>
                </a:solidFill>
              </a:rPr>
              <a:t>1. L</a:t>
            </a:r>
            <a:r>
              <a:rPr sz="2000" dirty="0">
                <a:solidFill>
                  <a:schemeClr val="tx1"/>
                </a:solidFill>
              </a:rPr>
              <a:t>a </a:t>
            </a:r>
            <a:r>
              <a:rPr sz="2000" dirty="0" err="1">
                <a:solidFill>
                  <a:schemeClr val="tx1"/>
                </a:solidFill>
              </a:rPr>
              <a:t>nationalité</a:t>
            </a:r>
            <a:r>
              <a:rPr sz="2000" dirty="0">
                <a:solidFill>
                  <a:schemeClr val="tx1"/>
                </a:solidFill>
              </a:rPr>
              <a:t> des SGPs</a:t>
            </a:r>
          </a:p>
          <a:p>
            <a:r>
              <a:rPr lang="fr-FR" sz="2000" dirty="0">
                <a:solidFill>
                  <a:schemeClr val="tx1"/>
                </a:solidFill>
              </a:rPr>
              <a:t>participantes </a:t>
            </a:r>
            <a:r>
              <a:rPr sz="2000" dirty="0" err="1">
                <a:solidFill>
                  <a:schemeClr val="tx1"/>
                </a:solidFill>
              </a:rPr>
              <a:t>est</a:t>
            </a:r>
            <a:r>
              <a:rPr sz="2000" dirty="0">
                <a:solidFill>
                  <a:schemeClr val="tx1"/>
                </a:solidFill>
              </a:rPr>
              <a:t> de plus </a:t>
            </a:r>
            <a:r>
              <a:rPr sz="2000" dirty="0" err="1">
                <a:solidFill>
                  <a:schemeClr val="tx1"/>
                </a:solidFill>
              </a:rPr>
              <a:t>en</a:t>
            </a:r>
            <a:r>
              <a:rPr sz="2000" dirty="0">
                <a:solidFill>
                  <a:schemeClr val="tx1"/>
                </a:solidFill>
              </a:rPr>
              <a:t> plus diverse.</a:t>
            </a:r>
          </a:p>
          <a:p>
            <a:endParaRPr sz="2000" dirty="0">
              <a:solidFill>
                <a:schemeClr val="tx1"/>
              </a:solidFill>
            </a:endParaRPr>
          </a:p>
          <a:p>
            <a:r>
              <a:rPr lang="fr-CA" sz="2000" dirty="0">
                <a:solidFill>
                  <a:schemeClr val="tx1"/>
                </a:solidFill>
              </a:rPr>
              <a:t>2. La part des encours des </a:t>
            </a:r>
            <a:r>
              <a:rPr lang="fr-CA" sz="2000" dirty="0" err="1">
                <a:solidFill>
                  <a:schemeClr val="tx1"/>
                </a:solidFill>
              </a:rPr>
              <a:t>SGPs</a:t>
            </a:r>
            <a:r>
              <a:rPr lang="fr-CA" sz="2000" dirty="0">
                <a:solidFill>
                  <a:schemeClr val="tx1"/>
                </a:solidFill>
              </a:rPr>
              <a:t> hors de la zone euro a connu une croissance constante, passant de 8.7% en 2017 à 22.2% en 2019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8667472-6E40-884B-AE54-41D92E82A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altLang="zh-CN" dirty="0"/>
              <a:t>Etude 2020 label ISR – Chen, FIR &amp; l’X – </a:t>
            </a:r>
            <a:fld id="{49AE70B2-8BF9-45C0-BB95-33D1B9D3A854}" type="slidenum">
              <a:rPr lang="zh-CN" altLang="en-US" smtClean="0"/>
              <a:t>4</a:t>
            </a:fld>
            <a:endParaRPr lang="zh-CN" altLang="en-US" dirty="0"/>
          </a:p>
        </p:txBody>
      </p:sp>
    </p:spTree>
    <p:custDataLst>
      <p:tags r:id="rId1"/>
    </p:custDataLst>
  </p:cSld>
  <p:clrMapOvr>
    <a:masterClrMapping/>
  </p:clrMapOvr>
  <p:transition advTm="628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Gouvernance</a:t>
            </a:r>
          </a:p>
        </p:txBody>
      </p:sp>
      <p:pic>
        <p:nvPicPr>
          <p:cNvPr id="19" name="Picture 19"/>
          <p:cNvPicPr>
            <a:picLocks noGrp="1" noChangeAspect="1"/>
          </p:cNvPicPr>
          <p:nvPr>
            <p:ph idx="1"/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015" y="1751965"/>
            <a:ext cx="7066915" cy="4034790"/>
          </a:xfrm>
          <a:prstGeom prst="rect">
            <a:avLst/>
          </a:prstGeom>
          <a:noFill/>
        </p:spPr>
      </p:pic>
      <p:sp>
        <p:nvSpPr>
          <p:cNvPr id="4" name="文本框 3"/>
          <p:cNvSpPr txBox="1"/>
          <p:nvPr/>
        </p:nvSpPr>
        <p:spPr>
          <a:xfrm>
            <a:off x="7821930" y="2691130"/>
            <a:ext cx="3965575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fr-CA" altLang="zh-CN" sz="2000" dirty="0">
                <a:solidFill>
                  <a:srgbClr val="FF0000"/>
                </a:solidFill>
              </a:rPr>
              <a:t>L</a:t>
            </a:r>
            <a:r>
              <a:rPr lang="zh-CN" altLang="en-US" sz="2000" dirty="0">
                <a:solidFill>
                  <a:srgbClr val="FF0000"/>
                </a:solidFill>
              </a:rPr>
              <a:t>e nombre de </a:t>
            </a:r>
            <a:r>
              <a:rPr lang="fr-FR" altLang="zh-CN" sz="2000" dirty="0" err="1">
                <a:solidFill>
                  <a:srgbClr val="FF0000"/>
                </a:solidFill>
              </a:rPr>
              <a:t>SGPs</a:t>
            </a:r>
            <a:r>
              <a:rPr lang="fr-FR" altLang="zh-CN" sz="2000" dirty="0">
                <a:solidFill>
                  <a:srgbClr val="FF0000"/>
                </a:solidFill>
              </a:rPr>
              <a:t> « </a:t>
            </a:r>
            <a:r>
              <a:rPr lang="zh-CN" altLang="en-US" sz="2000" dirty="0">
                <a:solidFill>
                  <a:srgbClr val="FF0000"/>
                </a:solidFill>
              </a:rPr>
              <a:t>purs asset managers</a:t>
            </a:r>
            <a:r>
              <a:rPr lang="fr-FR" altLang="zh-CN" sz="2000" dirty="0">
                <a:solidFill>
                  <a:srgbClr val="FF0000"/>
                </a:solidFill>
              </a:rPr>
              <a:t> »</a:t>
            </a:r>
            <a:r>
              <a:rPr lang="zh-CN" altLang="en-US" sz="2000" dirty="0">
                <a:solidFill>
                  <a:srgbClr val="FF0000"/>
                </a:solidFill>
              </a:rPr>
              <a:t> est le plus important, mais les fonds des </a:t>
            </a:r>
            <a:r>
              <a:rPr lang="fr-CA" altLang="zh-CN" sz="2000" dirty="0" err="1">
                <a:solidFill>
                  <a:srgbClr val="FF0000"/>
                </a:solidFill>
              </a:rPr>
              <a:t>SGPs</a:t>
            </a:r>
            <a:r>
              <a:rPr lang="zh-CN" altLang="en-US" sz="2000" dirty="0">
                <a:solidFill>
                  <a:srgbClr val="FF0000"/>
                </a:solidFill>
              </a:rPr>
              <a:t> </a:t>
            </a:r>
            <a:r>
              <a:rPr lang="fr-CA" altLang="zh-CN" sz="2000" dirty="0">
                <a:solidFill>
                  <a:srgbClr val="FF0000"/>
                </a:solidFill>
              </a:rPr>
              <a:t>rattaché</a:t>
            </a:r>
            <a:r>
              <a:rPr lang="zh-CN" altLang="en-US" sz="2000" dirty="0">
                <a:solidFill>
                  <a:srgbClr val="FF0000"/>
                </a:solidFill>
              </a:rPr>
              <a:t>s à des banques sont </a:t>
            </a:r>
            <a:r>
              <a:rPr lang="fr-FR" altLang="zh-CN" sz="2000" dirty="0">
                <a:solidFill>
                  <a:srgbClr val="FF0000"/>
                </a:solidFill>
              </a:rPr>
              <a:t>les </a:t>
            </a:r>
            <a:r>
              <a:rPr lang="zh-CN" altLang="en-US" sz="2000" dirty="0">
                <a:solidFill>
                  <a:srgbClr val="FF0000"/>
                </a:solidFill>
              </a:rPr>
              <a:t>plus nombreux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980F256-E13D-BC48-A96A-C6E295075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altLang="zh-CN" dirty="0"/>
              <a:t>Etude 2020 label ISR – Chen, FIR &amp; l’X – </a:t>
            </a:r>
            <a:fld id="{49AE70B2-8BF9-45C0-BB95-33D1B9D3A854}" type="slidenum">
              <a:rPr lang="zh-CN" altLang="en-US" smtClean="0"/>
              <a:t>5</a:t>
            </a:fld>
            <a:endParaRPr lang="zh-CN" altLang="en-US" dirty="0"/>
          </a:p>
        </p:txBody>
      </p:sp>
    </p:spTree>
    <p:custDataLst>
      <p:tags r:id="rId1"/>
    </p:custDataLst>
  </p:cSld>
  <p:clrMapOvr>
    <a:masterClrMapping/>
  </p:clrMapOvr>
  <p:transition advTm="75276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40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7630" y="1144905"/>
            <a:ext cx="8357235" cy="4759325"/>
          </a:xfrm>
          <a:prstGeom prst="rect">
            <a:avLst/>
          </a:prstGeom>
          <a:noFill/>
        </p:spPr>
      </p:pic>
      <p:sp>
        <p:nvSpPr>
          <p:cNvPr id="4" name="文本框 3"/>
          <p:cNvSpPr txBox="1"/>
          <p:nvPr/>
        </p:nvSpPr>
        <p:spPr>
          <a:xfrm>
            <a:off x="7832725" y="2152650"/>
            <a:ext cx="4197350" cy="25533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fr-CA" altLang="zh-CN" sz="2000">
                <a:solidFill>
                  <a:srgbClr val="FF0000"/>
                </a:solidFill>
              </a:rPr>
              <a:t>La participation des SGPs rattachées à des banques est de</a:t>
            </a:r>
            <a:r>
              <a:rPr lang="en-US" altLang="fr-CA" sz="2000">
                <a:solidFill>
                  <a:srgbClr val="FF0000"/>
                </a:solidFill>
              </a:rPr>
              <a:t>venue</a:t>
            </a:r>
            <a:r>
              <a:rPr lang="fr-CA" altLang="zh-CN" sz="2000">
                <a:solidFill>
                  <a:srgbClr val="FF0000"/>
                </a:solidFill>
              </a:rPr>
              <a:t> plus active </a:t>
            </a:r>
            <a:r>
              <a:rPr lang="en-US" altLang="fr-CA" sz="2000">
                <a:solidFill>
                  <a:srgbClr val="FF0000"/>
                </a:solidFill>
              </a:rPr>
              <a:t>en 2019</a:t>
            </a:r>
            <a:r>
              <a:rPr lang="fr-CA" altLang="zh-CN" sz="2000">
                <a:solidFill>
                  <a:srgbClr val="FF0000"/>
                </a:solidFill>
              </a:rPr>
              <a:t>.</a:t>
            </a:r>
            <a:endParaRPr lang="zh-CN" altLang="en-US" sz="2000">
              <a:solidFill>
                <a:srgbClr val="FF0000"/>
              </a:solidFill>
            </a:endParaRPr>
          </a:p>
          <a:p>
            <a:endParaRPr lang="zh-CN" altLang="en-US" sz="2000"/>
          </a:p>
          <a:p>
            <a:r>
              <a:rPr lang="zh-CN" altLang="en-US" sz="2000"/>
              <a:t>les encours </a:t>
            </a:r>
            <a:r>
              <a:rPr lang="fr-CA" altLang="zh-CN" sz="2000"/>
              <a:t>des fonds labellisés des SGPs rattachées à des banques sont devenus les </a:t>
            </a:r>
            <a:r>
              <a:rPr lang="zh-CN" altLang="en-US" sz="2000"/>
              <a:t>plus importants </a:t>
            </a:r>
            <a:r>
              <a:rPr lang="fr-CA" altLang="zh-CN" sz="2000"/>
              <a:t>en 2019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48055" y="776605"/>
            <a:ext cx="6609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/>
              <a:t>Évolution des encours par gouvernance (Pourcentage/Montant)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DA958CB-D100-EE44-AA91-61702DA4A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altLang="zh-CN" dirty="0"/>
              <a:t>Etude 2020 label ISR – Chen, FIR &amp; l’X – </a:t>
            </a:r>
            <a:fld id="{49AE70B2-8BF9-45C0-BB95-33D1B9D3A854}" type="slidenum">
              <a:rPr lang="zh-CN" altLang="en-US" smtClean="0"/>
              <a:t>6</a:t>
            </a:fld>
            <a:endParaRPr lang="zh-CN" altLang="en-US" dirty="0"/>
          </a:p>
        </p:txBody>
      </p:sp>
    </p:spTree>
    <p:custDataLst>
      <p:tags r:id="rId1"/>
    </p:custDataLst>
  </p:cSld>
  <p:clrMapOvr>
    <a:masterClrMapping/>
  </p:clrMapOvr>
  <p:transition advTm="42434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5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" y="496570"/>
            <a:ext cx="5965825" cy="4801870"/>
          </a:xfrm>
          <a:prstGeom prst="rect">
            <a:avLst/>
          </a:prstGeom>
          <a:noFill/>
        </p:spPr>
      </p:pic>
      <p:pic>
        <p:nvPicPr>
          <p:cNvPr id="52" name="Picture 5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053" y="496888"/>
            <a:ext cx="5991225" cy="4801235"/>
          </a:xfrm>
          <a:prstGeom prst="rect">
            <a:avLst/>
          </a:prstGeom>
          <a:noFill/>
        </p:spPr>
      </p:pic>
      <p:sp>
        <p:nvSpPr>
          <p:cNvPr id="4" name="文本框 3"/>
          <p:cNvSpPr txBox="1"/>
          <p:nvPr/>
        </p:nvSpPr>
        <p:spPr>
          <a:xfrm>
            <a:off x="374015" y="128905"/>
            <a:ext cx="530288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altLang="zh-CN" sz="1600" dirty="0"/>
              <a:t>Encours des fonds labellisés par SGP à fin 2019 </a:t>
            </a:r>
            <a:r>
              <a:rPr lang="en-US" altLang="fr-CA" sz="1600" dirty="0"/>
              <a:t>(&gt;1 md)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409055" y="128905"/>
            <a:ext cx="518985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altLang="zh-CN" sz="1600"/>
              <a:t>Ratio encours labellisés</a:t>
            </a:r>
            <a:r>
              <a:rPr lang="en-US" altLang="zh-CN" sz="1600"/>
              <a:t>/AuM</a:t>
            </a:r>
            <a:r>
              <a:rPr lang="fr-CA" altLang="zh-CN" sz="1600"/>
              <a:t> par SGP à fin 2019 </a:t>
            </a:r>
            <a:r>
              <a:rPr lang="en-US" altLang="fr-CA" sz="1600"/>
              <a:t>(&gt;2%)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450633" y="5988616"/>
            <a:ext cx="92290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dirty="0">
                <a:solidFill>
                  <a:srgbClr val="FF0000"/>
                </a:solidFill>
              </a:rPr>
              <a:t>La taille d</a:t>
            </a:r>
            <a:r>
              <a:rPr lang="en-US" altLang="zh-CN" sz="2000" dirty="0">
                <a:solidFill>
                  <a:srgbClr val="FF0000"/>
                </a:solidFill>
              </a:rPr>
              <a:t>'</a:t>
            </a:r>
            <a:r>
              <a:rPr lang="zh-CN" altLang="en-US" sz="2000" dirty="0">
                <a:solidFill>
                  <a:srgbClr val="FF0000"/>
                </a:solidFill>
              </a:rPr>
              <a:t>une SGP n</a:t>
            </a:r>
            <a:r>
              <a:rPr lang="en-US" altLang="zh-CN" sz="2000" dirty="0">
                <a:solidFill>
                  <a:srgbClr val="FF0000"/>
                </a:solidFill>
              </a:rPr>
              <a:t>'</a:t>
            </a:r>
            <a:r>
              <a:rPr lang="zh-CN" altLang="en-US" sz="2000" dirty="0">
                <a:solidFill>
                  <a:srgbClr val="FF0000"/>
                </a:solidFill>
              </a:rPr>
              <a:t>est pas un facteur décisif dans sa stratégie de labellisation.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03434" y="5412740"/>
            <a:ext cx="6221215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1400" dirty="0">
                <a:sym typeface="+mn-ea"/>
              </a:rPr>
              <a:t>2 </a:t>
            </a:r>
            <a:r>
              <a:rPr lang="en-US" altLang="zh-CN" sz="1400" dirty="0" err="1">
                <a:sym typeface="+mn-ea"/>
              </a:rPr>
              <a:t>sont</a:t>
            </a:r>
            <a:r>
              <a:rPr lang="en-US" altLang="zh-CN" sz="1400" dirty="0">
                <a:sym typeface="+mn-ea"/>
              </a:rPr>
              <a:t> petites </a:t>
            </a:r>
            <a:r>
              <a:rPr lang="fr-CA" altLang="en-US" sz="1400" dirty="0">
                <a:sym typeface="+mn-ea"/>
              </a:rPr>
              <a:t>(</a:t>
            </a:r>
            <a:r>
              <a:rPr lang="en-US" altLang="en-US" sz="1400" dirty="0">
                <a:sym typeface="+mn-ea"/>
              </a:rPr>
              <a:t>&lt;10 </a:t>
            </a:r>
            <a:r>
              <a:rPr lang="en-US" altLang="en-US" sz="1400" dirty="0" err="1">
                <a:sym typeface="+mn-ea"/>
              </a:rPr>
              <a:t>Mds</a:t>
            </a:r>
            <a:r>
              <a:rPr lang="en-US" altLang="en-US" sz="1400" dirty="0">
                <a:sym typeface="+mn-ea"/>
              </a:rPr>
              <a:t>)</a:t>
            </a:r>
            <a:r>
              <a:rPr lang="en-US" altLang="zh-CN" sz="1400" dirty="0">
                <a:sym typeface="+mn-ea"/>
              </a:rPr>
              <a:t>, 6 </a:t>
            </a:r>
            <a:r>
              <a:rPr lang="en-US" altLang="zh-CN" sz="1400" dirty="0" err="1">
                <a:sym typeface="+mn-ea"/>
              </a:rPr>
              <a:t>moyennes</a:t>
            </a:r>
            <a:r>
              <a:rPr lang="en-US" altLang="zh-CN" sz="1400" dirty="0">
                <a:sym typeface="+mn-ea"/>
              </a:rPr>
              <a:t> (10-100 </a:t>
            </a:r>
            <a:r>
              <a:rPr lang="en-US" altLang="zh-CN" sz="1400" dirty="0" err="1">
                <a:sym typeface="+mn-ea"/>
              </a:rPr>
              <a:t>Mds</a:t>
            </a:r>
            <a:r>
              <a:rPr lang="en-US" altLang="zh-CN" sz="1400" dirty="0">
                <a:sym typeface="+mn-ea"/>
              </a:rPr>
              <a:t>), 16 </a:t>
            </a:r>
            <a:r>
              <a:rPr lang="en-US" altLang="zh-CN" sz="1400" dirty="0" err="1">
                <a:sym typeface="+mn-ea"/>
              </a:rPr>
              <a:t>grandes</a:t>
            </a:r>
            <a:r>
              <a:rPr lang="en-US" altLang="zh-CN" sz="1400" dirty="0">
                <a:sym typeface="+mn-ea"/>
              </a:rPr>
              <a:t> (&gt;100 </a:t>
            </a:r>
            <a:r>
              <a:rPr lang="en-US" altLang="zh-CN" sz="1400" dirty="0" err="1">
                <a:sym typeface="+mn-ea"/>
              </a:rPr>
              <a:t>Mds</a:t>
            </a:r>
            <a:r>
              <a:rPr lang="en-US" altLang="zh-CN" sz="1400" dirty="0">
                <a:sym typeface="+mn-ea"/>
              </a:rPr>
              <a:t>)</a:t>
            </a:r>
            <a:endParaRPr lang="en-US" altLang="zh-CN" sz="1400" dirty="0"/>
          </a:p>
          <a:p>
            <a:r>
              <a:rPr lang="en-US" altLang="zh-CN" sz="1400" dirty="0">
                <a:sym typeface="+mn-ea"/>
              </a:rPr>
              <a:t>Top </a:t>
            </a:r>
            <a:r>
              <a:rPr lang="fr-CA" altLang="en-US" sz="1400" dirty="0">
                <a:sym typeface="+mn-ea"/>
              </a:rPr>
              <a:t>7</a:t>
            </a:r>
            <a:r>
              <a:rPr lang="en-US" altLang="zh-CN" sz="1400" dirty="0">
                <a:sym typeface="+mn-ea"/>
              </a:rPr>
              <a:t> </a:t>
            </a:r>
            <a:r>
              <a:rPr lang="en-US" altLang="zh-CN" sz="1400" dirty="0" err="1">
                <a:sym typeface="+mn-ea"/>
              </a:rPr>
              <a:t>sont</a:t>
            </a:r>
            <a:r>
              <a:rPr lang="en-US" altLang="zh-CN" sz="1400" dirty="0">
                <a:sym typeface="+mn-ea"/>
              </a:rPr>
              <a:t> </a:t>
            </a:r>
            <a:r>
              <a:rPr lang="en-US" altLang="zh-CN" sz="1400" dirty="0" err="1">
                <a:sym typeface="+mn-ea"/>
              </a:rPr>
              <a:t>toutes</a:t>
            </a:r>
            <a:r>
              <a:rPr lang="en-US" altLang="zh-CN" sz="1400" dirty="0">
                <a:sym typeface="+mn-ea"/>
              </a:rPr>
              <a:t> </a:t>
            </a:r>
            <a:r>
              <a:rPr lang="fr-CA" altLang="en-US" sz="1400" dirty="0">
                <a:sym typeface="+mn-ea"/>
              </a:rPr>
              <a:t>grandes</a:t>
            </a:r>
            <a:endParaRPr lang="zh-CN" altLang="en-US" sz="1400" dirty="0"/>
          </a:p>
        </p:txBody>
      </p:sp>
      <p:sp>
        <p:nvSpPr>
          <p:cNvPr id="8" name="文本框 7"/>
          <p:cNvSpPr txBox="1"/>
          <p:nvPr/>
        </p:nvSpPr>
        <p:spPr>
          <a:xfrm>
            <a:off x="7464445" y="5368807"/>
            <a:ext cx="4134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15 </a:t>
            </a:r>
            <a:r>
              <a:rPr lang="en-US" altLang="zh-CN" sz="1400" dirty="0" err="1"/>
              <a:t>sont</a:t>
            </a:r>
            <a:r>
              <a:rPr lang="en-US" altLang="zh-CN" sz="1400" dirty="0"/>
              <a:t> petites, 7 </a:t>
            </a:r>
            <a:r>
              <a:rPr lang="en-US" altLang="zh-CN" sz="1400" dirty="0" err="1"/>
              <a:t>moyennes</a:t>
            </a:r>
            <a:r>
              <a:rPr lang="en-US" altLang="zh-CN" sz="1400" dirty="0"/>
              <a:t>, 5 </a:t>
            </a:r>
            <a:r>
              <a:rPr lang="en-US" altLang="zh-CN" sz="1400" dirty="0" err="1"/>
              <a:t>grandes</a:t>
            </a:r>
            <a:endParaRPr lang="en-US" altLang="zh-CN" sz="1400" dirty="0"/>
          </a:p>
          <a:p>
            <a:r>
              <a:rPr lang="en-US" altLang="zh-CN" sz="1400" dirty="0"/>
              <a:t>Dans le top 10 </a:t>
            </a:r>
            <a:r>
              <a:rPr lang="en-US" altLang="zh-CN" sz="1400" dirty="0" err="1"/>
              <a:t>elles</a:t>
            </a:r>
            <a:r>
              <a:rPr lang="en-US" altLang="zh-CN" sz="1400" dirty="0"/>
              <a:t> </a:t>
            </a:r>
            <a:r>
              <a:rPr lang="en-US" altLang="zh-CN" sz="1400" dirty="0" err="1"/>
              <a:t>sont</a:t>
            </a:r>
            <a:r>
              <a:rPr lang="en-US" altLang="zh-CN" sz="1400" dirty="0"/>
              <a:t> </a:t>
            </a:r>
            <a:r>
              <a:rPr lang="en-US" altLang="zh-CN" sz="1400" dirty="0" err="1"/>
              <a:t>toutes</a:t>
            </a:r>
            <a:r>
              <a:rPr lang="en-US" altLang="zh-CN" sz="1400" dirty="0"/>
              <a:t> petites/</a:t>
            </a:r>
            <a:r>
              <a:rPr lang="en-US" altLang="zh-CN" sz="1400" dirty="0" err="1"/>
              <a:t>moyennes</a:t>
            </a:r>
            <a:endParaRPr lang="en-US" altLang="zh-CN" sz="1400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AA491B3F-3452-0D42-A48F-D628897A3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altLang="zh-CN" dirty="0"/>
              <a:t>Etude 2020 label ISR – Chen, FIR &amp; l’X – </a:t>
            </a:r>
            <a:fld id="{49AE70B2-8BF9-45C0-BB95-33D1B9D3A854}" type="slidenum">
              <a:rPr lang="zh-CN" altLang="en-US" smtClean="0"/>
              <a:t>7</a:t>
            </a:fld>
            <a:endParaRPr lang="zh-CN" altLang="en-US" dirty="0"/>
          </a:p>
        </p:txBody>
      </p:sp>
    </p:spTree>
    <p:custDataLst>
      <p:tags r:id="rId1"/>
    </p:custDataLst>
  </p:cSld>
  <p:clrMapOvr>
    <a:masterClrMapping/>
  </p:clrMapOvr>
  <p:transition advTm="116436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089025" y="81280"/>
            <a:ext cx="410273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sz="1600"/>
              <a:t>Évolution des ratios encours labellisés/AuM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423025" y="2552700"/>
            <a:ext cx="5576570" cy="193899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fr-CA" altLang="zh-CN" sz="2000" dirty="0">
                <a:solidFill>
                  <a:srgbClr val="FF0000"/>
                </a:solidFill>
              </a:rPr>
              <a:t>2019 est un tournant important. </a:t>
            </a:r>
          </a:p>
          <a:p>
            <a:endParaRPr lang="fr-CA" altLang="zh-CN" sz="2000" dirty="0">
              <a:solidFill>
                <a:srgbClr val="FF0000"/>
              </a:solidFill>
            </a:endParaRPr>
          </a:p>
          <a:p>
            <a:r>
              <a:rPr lang="fr-CA" altLang="zh-CN" sz="2000" dirty="0">
                <a:solidFill>
                  <a:srgbClr val="FF0000"/>
                </a:solidFill>
              </a:rPr>
              <a:t>À partir de 2019, le label est devenu plus prisé.</a:t>
            </a:r>
          </a:p>
          <a:p>
            <a:endParaRPr lang="fr-CA" altLang="zh-CN" sz="2000" dirty="0">
              <a:solidFill>
                <a:srgbClr val="FF0000"/>
              </a:solidFill>
            </a:endParaRPr>
          </a:p>
          <a:p>
            <a:r>
              <a:rPr lang="fr-CA" altLang="zh-CN" sz="2000" dirty="0">
                <a:solidFill>
                  <a:srgbClr val="FF0000"/>
                </a:solidFill>
              </a:rPr>
              <a:t>beaucoup de </a:t>
            </a:r>
            <a:r>
              <a:rPr lang="fr-CA" altLang="zh-CN" sz="2000" dirty="0" err="1">
                <a:solidFill>
                  <a:srgbClr val="FF0000"/>
                </a:solidFill>
              </a:rPr>
              <a:t>SGPs</a:t>
            </a:r>
            <a:r>
              <a:rPr lang="fr-CA" altLang="zh-CN" sz="2000" dirty="0">
                <a:solidFill>
                  <a:srgbClr val="FF0000"/>
                </a:solidFill>
              </a:rPr>
              <a:t> ont adopté une stratégie de labellisation plus active qu’auparavant.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344922" y="732240"/>
            <a:ext cx="5576569" cy="95410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fr-CA" altLang="zh-CN" sz="1400" dirty="0">
                <a:sym typeface="+mn-ea"/>
              </a:rPr>
              <a:t>Notes :</a:t>
            </a:r>
            <a:endParaRPr lang="fr-CA" altLang="zh-CN" sz="1400" dirty="0"/>
          </a:p>
          <a:p>
            <a:r>
              <a:rPr lang="fr-CA" altLang="zh-CN" sz="1400" dirty="0">
                <a:sym typeface="+mn-ea"/>
              </a:rPr>
              <a:t>1. Les </a:t>
            </a:r>
            <a:r>
              <a:rPr lang="fr-CA" altLang="zh-CN" sz="1400" dirty="0" err="1">
                <a:sym typeface="+mn-ea"/>
              </a:rPr>
              <a:t>SGP’s</a:t>
            </a:r>
            <a:r>
              <a:rPr lang="fr-CA" altLang="zh-CN" sz="1400" dirty="0">
                <a:sym typeface="+mn-ea"/>
              </a:rPr>
              <a:t> sont classées par ordre d'encours globaux décroissant</a:t>
            </a:r>
            <a:endParaRPr lang="fr-CA" altLang="zh-CN" sz="1400" dirty="0"/>
          </a:p>
          <a:p>
            <a:r>
              <a:rPr lang="fr-CA" altLang="zh-CN" sz="1400" dirty="0">
                <a:sym typeface="+mn-ea"/>
              </a:rPr>
              <a:t>2</a:t>
            </a:r>
            <a:r>
              <a:rPr lang="en-US" altLang="zh-CN" sz="1400" dirty="0">
                <a:sym typeface="+mn-ea"/>
              </a:rPr>
              <a:t>. </a:t>
            </a:r>
            <a:r>
              <a:rPr lang="en-US" altLang="zh-CN" sz="1400" dirty="0" err="1">
                <a:sym typeface="+mn-ea"/>
              </a:rPr>
              <a:t>Seules</a:t>
            </a:r>
            <a:r>
              <a:rPr lang="en-US" altLang="zh-CN" sz="1400" dirty="0">
                <a:sym typeface="+mn-ea"/>
              </a:rPr>
              <a:t> les SGPs avec </a:t>
            </a:r>
            <a:r>
              <a:rPr lang="fr-CA" altLang="zh-CN" sz="1400" dirty="0">
                <a:sym typeface="+mn-ea"/>
              </a:rPr>
              <a:t>2+ an</a:t>
            </a:r>
            <a:r>
              <a:rPr lang="en-US" altLang="fr-CA" sz="1400" dirty="0">
                <a:sym typeface="+mn-ea"/>
              </a:rPr>
              <a:t>n</a:t>
            </a:r>
            <a:r>
              <a:rPr lang="fr-CA" altLang="en-US" sz="1400" dirty="0" err="1">
                <a:sym typeface="+mn-ea"/>
              </a:rPr>
              <a:t>ées</a:t>
            </a:r>
            <a:r>
              <a:rPr lang="fr-CA" altLang="en-US" sz="1400" dirty="0">
                <a:sym typeface="+mn-ea"/>
              </a:rPr>
              <a:t> de données</a:t>
            </a:r>
            <a:r>
              <a:rPr lang="fr-CA" altLang="zh-CN" sz="1400" dirty="0">
                <a:sym typeface="+mn-ea"/>
              </a:rPr>
              <a:t> sont incluses</a:t>
            </a:r>
            <a:endParaRPr lang="fr-CA" altLang="zh-CN" sz="1400" dirty="0"/>
          </a:p>
          <a:p>
            <a:r>
              <a:rPr lang="fr-CA" altLang="zh-CN" sz="1400" dirty="0">
                <a:sym typeface="+mn-ea"/>
              </a:rPr>
              <a:t>3. Des données sont parfois indisponibles</a:t>
            </a:r>
            <a:endParaRPr lang="zh-CN" altLang="en-US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1C7589D5-38DE-AC42-9521-21666BBDD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r>
              <a:rPr lang="fr-FR" altLang="zh-CN" dirty="0"/>
              <a:t>Etude 2020 label ISR – Chen, FIR &amp; l’X – </a:t>
            </a:r>
            <a:fld id="{49AE70B2-8BF9-45C0-BB95-33D1B9D3A854}" type="slidenum">
              <a:rPr lang="zh-CN" altLang="en-US" smtClean="0"/>
              <a:t>8</a:t>
            </a:fld>
            <a:endParaRPr lang="zh-CN" altLang="en-US" dirty="0"/>
          </a:p>
        </p:txBody>
      </p:sp>
      <p:pic>
        <p:nvPicPr>
          <p:cNvPr id="8" name="图片 2">
            <a:extLst>
              <a:ext uri="{FF2B5EF4-FFF2-40B4-BE49-F238E27FC236}">
                <a16:creationId xmlns:a16="http://schemas.microsoft.com/office/drawing/2014/main" id="{092159F4-C793-2543-B901-E1A4AF156A5C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495301" y="504190"/>
            <a:ext cx="5273675" cy="6272530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</p:cSld>
  <p:clrMapOvr>
    <a:masterClrMapping/>
  </p:clrMapOvr>
  <p:transition advTm="85912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Picture 7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" y="778510"/>
            <a:ext cx="7146925" cy="3332480"/>
          </a:xfrm>
          <a:prstGeom prst="rect">
            <a:avLst/>
          </a:prstGeom>
          <a:noFill/>
        </p:spPr>
      </p:pic>
      <p:sp>
        <p:nvSpPr>
          <p:cNvPr id="4" name="文本框 3"/>
          <p:cNvSpPr txBox="1"/>
          <p:nvPr/>
        </p:nvSpPr>
        <p:spPr>
          <a:xfrm>
            <a:off x="7301865" y="2690495"/>
            <a:ext cx="4627245" cy="163121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sz="2000" dirty="0">
                <a:solidFill>
                  <a:srgbClr val="FF0000"/>
                </a:solidFill>
              </a:rPr>
              <a:t>La contribution </a:t>
            </a:r>
            <a:r>
              <a:rPr lang="fr-FR" sz="2000" dirty="0">
                <a:solidFill>
                  <a:srgbClr val="FF0000"/>
                </a:solidFill>
              </a:rPr>
              <a:t>aux encours labellisés en 2019 est majoritairement celle </a:t>
            </a:r>
            <a:r>
              <a:rPr sz="2000" dirty="0">
                <a:solidFill>
                  <a:srgbClr val="FF0000"/>
                </a:solidFill>
              </a:rPr>
              <a:t>des </a:t>
            </a:r>
            <a:r>
              <a:rPr sz="2000" dirty="0" err="1">
                <a:solidFill>
                  <a:srgbClr val="FF0000"/>
                </a:solidFill>
              </a:rPr>
              <a:t>sociétés</a:t>
            </a:r>
            <a:r>
              <a:rPr sz="2000" dirty="0">
                <a:solidFill>
                  <a:srgbClr val="FF0000"/>
                </a:solidFill>
              </a:rPr>
              <a:t> des gestions </a:t>
            </a:r>
            <a:r>
              <a:rPr sz="2000" dirty="0" err="1">
                <a:solidFill>
                  <a:srgbClr val="FF0000"/>
                </a:solidFill>
              </a:rPr>
              <a:t>liées</a:t>
            </a:r>
            <a:r>
              <a:rPr sz="2000" dirty="0">
                <a:solidFill>
                  <a:srgbClr val="FF0000"/>
                </a:solidFill>
              </a:rPr>
              <a:t> </a:t>
            </a:r>
            <a:r>
              <a:rPr sz="2000" dirty="0" err="1">
                <a:solidFill>
                  <a:srgbClr val="FF0000"/>
                </a:solidFill>
              </a:rPr>
              <a:t>à</a:t>
            </a:r>
            <a:r>
              <a:rPr sz="2000" dirty="0">
                <a:solidFill>
                  <a:srgbClr val="FF0000"/>
                </a:solidFill>
              </a:rPr>
              <a:t> des </a:t>
            </a:r>
            <a:r>
              <a:rPr sz="2000" dirty="0" err="1">
                <a:solidFill>
                  <a:srgbClr val="FF0000"/>
                </a:solidFill>
              </a:rPr>
              <a:t>banques</a:t>
            </a:r>
            <a:r>
              <a:rPr sz="2000" dirty="0">
                <a:solidFill>
                  <a:srgbClr val="FF0000"/>
                </a:solidFill>
              </a:rPr>
              <a:t> </a:t>
            </a:r>
            <a:r>
              <a:rPr sz="2000" dirty="0" err="1">
                <a:solidFill>
                  <a:srgbClr val="FF0000"/>
                </a:solidFill>
              </a:rPr>
              <a:t>françaises</a:t>
            </a:r>
            <a:r>
              <a:rPr sz="2000" dirty="0">
                <a:solidFill>
                  <a:srgbClr val="FF0000"/>
                </a:solidFill>
              </a:rPr>
              <a:t> (</a:t>
            </a:r>
            <a:r>
              <a:rPr lang="fr-FR" sz="2000" dirty="0">
                <a:solidFill>
                  <a:srgbClr val="FF0000"/>
                </a:solidFill>
              </a:rPr>
              <a:t>notamment</a:t>
            </a:r>
            <a:r>
              <a:rPr sz="2000" dirty="0">
                <a:solidFill>
                  <a:srgbClr val="FF0000"/>
                </a:solidFill>
              </a:rPr>
              <a:t> BNP Paribas AM, LBPAM, </a:t>
            </a:r>
            <a:r>
              <a:rPr sz="2000" dirty="0" err="1">
                <a:solidFill>
                  <a:srgbClr val="FF0000"/>
                </a:solidFill>
              </a:rPr>
              <a:t>Ostrum</a:t>
            </a:r>
            <a:r>
              <a:rPr sz="2000" dirty="0">
                <a:solidFill>
                  <a:srgbClr val="FF0000"/>
                </a:solidFill>
              </a:rPr>
              <a:t> AM)</a:t>
            </a:r>
            <a:endParaRPr lang="fr-CA" sz="2000" dirty="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18490" y="248285"/>
            <a:ext cx="8525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altLang="zh-CN" dirty="0"/>
              <a:t>Composition des 94.4 Mds d’€ d’encours des fonds labellisé pendant l'année 2019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5670" y="3969385"/>
            <a:ext cx="5760720" cy="2671445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A07985C0-EAE8-6448-8F52-A018D87C7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altLang="zh-CN" dirty="0"/>
              <a:t>Etude 2020 label ISR – Chen, FIR &amp; l’X – </a:t>
            </a:r>
            <a:fld id="{49AE70B2-8BF9-45C0-BB95-33D1B9D3A854}" type="slidenum">
              <a:rPr lang="zh-CN" altLang="en-US" smtClean="0"/>
              <a:t>9</a:t>
            </a:fld>
            <a:endParaRPr lang="zh-CN" altLang="en-US" dirty="0"/>
          </a:p>
        </p:txBody>
      </p:sp>
    </p:spTree>
    <p:custDataLst>
      <p:tags r:id="rId1"/>
    </p:custDataLst>
  </p:cSld>
  <p:clrMapOvr>
    <a:masterClrMapping/>
  </p:clrMapOvr>
  <p:transition advTm="25488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3556.8409448818898,&quot;width&quot;:13410.051968503936}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781428588"/>
  <p:tag name="KSO_WM_UNIT_PLACING_PICTURE_USER_VIEWPORT" val="{&quot;height&quot;:3600.4866141732282,&quot;width&quot;:12866.889763779527}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903561988"/>
  <p:tag name="KSO_WM_UNIT_PLACING_PICTURE_USER_VIEWPORT" val="{&quot;height&quot;:4742,&quot;width&quot;:9408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2405</Words>
  <Application>Microsoft Macintosh PowerPoint</Application>
  <PresentationFormat>Grand écran</PresentationFormat>
  <Paragraphs>161</Paragraphs>
  <Slides>22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6" baseType="lpstr">
      <vt:lpstr>Arial</vt:lpstr>
      <vt:lpstr>Calibri</vt:lpstr>
      <vt:lpstr>Wingdings</vt:lpstr>
      <vt:lpstr>1_Office 主题​​</vt:lpstr>
      <vt:lpstr>Étude de l'évolution du label ISR public français et des fonds labellisés</vt:lpstr>
      <vt:lpstr>Évolution du marché</vt:lpstr>
      <vt:lpstr>Participation des SGPs étrangères</vt:lpstr>
      <vt:lpstr>Présentation PowerPoint</vt:lpstr>
      <vt:lpstr>Gouvernance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Classe d'actifs</vt:lpstr>
      <vt:lpstr>ETF</vt:lpstr>
      <vt:lpstr>Focus géographique</vt:lpstr>
      <vt:lpstr>Pays d'émission</vt:lpstr>
      <vt:lpstr>Éligibilité au PEA</vt:lpstr>
      <vt:lpstr>Éligibilité à l'assurance vie</vt:lpstr>
      <vt:lpstr>Pourcentages de femmes</vt:lpstr>
      <vt:lpstr>Présentation PowerPoint</vt:lpstr>
      <vt:lpstr>Rentabilité</vt:lpstr>
      <vt:lpstr>Volatilité</vt:lpstr>
      <vt:lpstr>L’étude 2020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Étude de l'évolution du label ISR public français et des fonds labellisés</dc:title>
  <dc:subject/>
  <dc:creator/>
  <cp:keywords/>
  <dc:description/>
  <cp:lastModifiedBy>Grégoire Cousté</cp:lastModifiedBy>
  <cp:revision>200</cp:revision>
  <cp:lastPrinted>2020-09-21T09:33:51Z</cp:lastPrinted>
  <dcterms:created xsi:type="dcterms:W3CDTF">2019-06-19T02:08:00Z</dcterms:created>
  <dcterms:modified xsi:type="dcterms:W3CDTF">2020-10-14T15:18:18Z</dcterms:modified>
  <cp:category/>
</cp:coreProperties>
</file>