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drawings/drawing1.xml" ContentType="application/vnd.openxmlformats-officedocument.drawingml.chartshapes+xml"/>
  <Override PartName="/ppt/charts/chart11.xml" ContentType="application/vnd.openxmlformats-officedocument.drawingml.chart+xml"/>
  <Override PartName="/ppt/charts/style1.xml" ContentType="application/vnd.ms-office.chartstyle+xml"/>
  <Override PartName="/ppt/charts/colors1.xml" ContentType="application/vnd.ms-office.chartcolorstyl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charts/style3.xml" ContentType="application/vnd.ms-office.chartstyle+xml"/>
  <Override PartName="/ppt/charts/colors3.xml" ContentType="application/vnd.ms-office.chartcolorstyle+xml"/>
  <Override PartName="/ppt/charts/chart1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Lst>
  <p:sldIdLst>
    <p:sldId id="621" r:id="rId2"/>
    <p:sldId id="617" r:id="rId3"/>
    <p:sldId id="616" r:id="rId4"/>
    <p:sldId id="625" r:id="rId5"/>
    <p:sldId id="626" r:id="rId6"/>
    <p:sldId id="622" r:id="rId7"/>
    <p:sldId id="330" r:id="rId8"/>
    <p:sldId id="328" r:id="rId9"/>
    <p:sldId id="323" r:id="rId10"/>
    <p:sldId id="331" r:id="rId11"/>
    <p:sldId id="609" r:id="rId12"/>
    <p:sldId id="594" r:id="rId13"/>
    <p:sldId id="611" r:id="rId14"/>
    <p:sldId id="605" r:id="rId15"/>
    <p:sldId id="606" r:id="rId16"/>
    <p:sldId id="610" r:id="rId17"/>
    <p:sldId id="596" r:id="rId18"/>
    <p:sldId id="598" r:id="rId19"/>
    <p:sldId id="599" r:id="rId20"/>
    <p:sldId id="600" r:id="rId21"/>
    <p:sldId id="601" r:id="rId22"/>
    <p:sldId id="612" r:id="rId23"/>
    <p:sldId id="613" r:id="rId24"/>
    <p:sldId id="614" r:id="rId25"/>
    <p:sldId id="615" r:id="rId26"/>
    <p:sldId id="624" r:id="rId27"/>
    <p:sldId id="623" r:id="rId28"/>
    <p:sldId id="627" r:id="rId29"/>
    <p:sldId id="628" r:id="rId30"/>
    <p:sldId id="629" r:id="rId31"/>
    <p:sldId id="630" r:id="rId32"/>
    <p:sldId id="631" r:id="rId33"/>
    <p:sldId id="632" r:id="rId34"/>
    <p:sldId id="634" r:id="rId35"/>
    <p:sldId id="635" r:id="rId36"/>
    <p:sldId id="636" r:id="rId37"/>
    <p:sldId id="637" r:id="rId38"/>
    <p:sldId id="619" r:id="rId39"/>
    <p:sldId id="620" r:id="rId40"/>
    <p:sldId id="618" r:id="rId41"/>
  </p:sldIdLst>
  <p:sldSz cx="10685463" cy="719296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A3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48"/>
    <p:restoredTop sz="94613"/>
  </p:normalViewPr>
  <p:slideViewPr>
    <p:cSldViewPr snapToGrid="0" snapToObjects="1">
      <p:cViewPr varScale="1">
        <p:scale>
          <a:sx n="109" d="100"/>
          <a:sy n="109" d="100"/>
        </p:scale>
        <p:origin x="56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Feuille_de_calcul_Microsoft_Excel10.xlsx"/><Relationship Id="rId2" Type="http://schemas.openxmlformats.org/officeDocument/2006/relationships/chartUserShapes" Target="../drawings/drawing1.xml"/></Relationships>
</file>

<file path=ppt/charts/_rels/chart1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Feuille_de_calcul_Microsoft_Excel11.xlsx"/></Relationships>
</file>

<file path=ppt/charts/_rels/chart1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Feuille_de_calcul_Microsoft_Excel12.xlsx"/></Relationships>
</file>

<file path=ppt/charts/_rels/chart1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Feuille_de_calcul_Microsoft_Excel13.xlsx"/></Relationships>
</file>

<file path=ppt/charts/_rels/chart1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Feuille_de_calcul_Microsoft_Excel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de_calcul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Feuille_de_calcul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Feuille_de_calcul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Feuille_de_calcul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Feuille_de_calcul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Feuille_de_calcul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Feuille_de_calcul_Microsoft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Feuille_de_calcul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802868434879784"/>
          <c:y val="0.00296735905044514"/>
          <c:w val="0.919713156512022"/>
          <c:h val="0.967323213868995"/>
        </c:manualLayout>
      </c:layout>
      <c:barChart>
        <c:barDir val="bar"/>
        <c:grouping val="stacked"/>
        <c:varyColors val="0"/>
        <c:ser>
          <c:idx val="0"/>
          <c:order val="0"/>
          <c:tx>
            <c:strRef>
              <c:f>Sheet1!$B$1</c:f>
              <c:strCache>
                <c:ptCount val="1"/>
                <c:pt idx="0">
                  <c:v>Pluto^t pas</c:v>
                </c:pt>
              </c:strCache>
            </c:strRef>
          </c:tx>
          <c:spPr>
            <a:solidFill>
              <a:srgbClr val="CC0000">
                <a:alpha val="50000"/>
              </a:srgbClr>
            </a:solidFill>
            <a:ln w="9525">
              <a:solidFill>
                <a:schemeClr val="bg1"/>
              </a:solidFill>
            </a:ln>
            <a:effectLst/>
          </c:spPr>
          <c:invertIfNegative val="0"/>
          <c:dLbls>
            <c:spPr>
              <a:noFill/>
              <a:ln>
                <a:noFill/>
              </a:ln>
              <a:effectLst/>
            </c:spPr>
            <c:txPr>
              <a:bodyPr wrap="square" lIns="38100" tIns="19050" rIns="38100" bIns="19050" anchor="ctr" anchorCtr="0">
                <a:spAutoFit/>
              </a:bodyPr>
              <a:lstStyle/>
              <a:p>
                <a:pPr algn="ctr">
                  <a:defRPr lang="fr-FR" sz="1400" b="1" i="0" u="none" strike="noStrike" kern="1200" baseline="0">
                    <a:solidFill>
                      <a:schemeClr val="bg1"/>
                    </a:solidFill>
                    <a:latin typeface="Calibri" pitchFamily="34" charset="0"/>
                    <a:ea typeface="Trebuchet MS"/>
                    <a:cs typeface="Calibri" pitchFamily="34" charset="0"/>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Sheet1!$A$2:$A$3</c:f>
              <c:numCache>
                <c:formatCode>General</c:formatCode>
                <c:ptCount val="2"/>
              </c:numCache>
            </c:numRef>
          </c:cat>
          <c:val>
            <c:numRef>
              <c:f>Sheet1!$B$2:$B$3</c:f>
              <c:numCache>
                <c:formatCode>0%</c:formatCode>
                <c:ptCount val="2"/>
                <c:pt idx="0">
                  <c:v>0.29</c:v>
                </c:pt>
                <c:pt idx="1">
                  <c:v>0.29</c:v>
                </c:pt>
              </c:numCache>
            </c:numRef>
          </c:val>
          <c:extLst xmlns:c16r2="http://schemas.microsoft.com/office/drawing/2015/06/chart">
            <c:ext xmlns:c16="http://schemas.microsoft.com/office/drawing/2014/chart" uri="{C3380CC4-5D6E-409C-BE32-E72D297353CC}">
              <c16:uniqueId val="{00000000-F761-6D4C-A1AE-AB8BC522A01B}"/>
            </c:ext>
          </c:extLst>
        </c:ser>
        <c:ser>
          <c:idx val="1"/>
          <c:order val="1"/>
          <c:tx>
            <c:strRef>
              <c:f>Sheet1!$C$1</c:f>
              <c:strCache>
                <c:ptCount val="1"/>
                <c:pt idx="0">
                  <c:v>Pas du tout</c:v>
                </c:pt>
              </c:strCache>
            </c:strRef>
          </c:tx>
          <c:spPr>
            <a:solidFill>
              <a:srgbClr val="CC0000"/>
            </a:solidFill>
            <a:ln w="9525">
              <a:solidFill>
                <a:schemeClr val="bg1"/>
              </a:solidFill>
            </a:ln>
            <a:effectLst/>
          </c:spPr>
          <c:invertIfNegative val="0"/>
          <c:dLbls>
            <c:spPr>
              <a:noFill/>
              <a:ln>
                <a:noFill/>
              </a:ln>
              <a:effectLst/>
            </c:spPr>
            <c:txPr>
              <a:bodyPr wrap="square" lIns="38100" tIns="19050" rIns="38100" bIns="19050" anchor="ctr" anchorCtr="0">
                <a:spAutoFit/>
              </a:bodyPr>
              <a:lstStyle/>
              <a:p>
                <a:pPr algn="ctr">
                  <a:defRPr lang="fr-FR" sz="1400" b="1" i="0" u="none" strike="noStrike" kern="1200" baseline="0">
                    <a:solidFill>
                      <a:schemeClr val="bg1"/>
                    </a:solidFill>
                    <a:latin typeface="Calibri" pitchFamily="34" charset="0"/>
                    <a:ea typeface="Arial"/>
                    <a:cs typeface="Calibri" pitchFamily="34" charset="0"/>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Sheet1!$A$2:$A$3</c:f>
              <c:numCache>
                <c:formatCode>General</c:formatCode>
                <c:ptCount val="2"/>
              </c:numCache>
            </c:numRef>
          </c:cat>
          <c:val>
            <c:numRef>
              <c:f>Sheet1!$C$2:$C$3</c:f>
              <c:numCache>
                <c:formatCode>0%</c:formatCode>
                <c:ptCount val="2"/>
                <c:pt idx="0">
                  <c:v>0.1</c:v>
                </c:pt>
                <c:pt idx="1">
                  <c:v>0.08</c:v>
                </c:pt>
              </c:numCache>
            </c:numRef>
          </c:val>
          <c:extLst xmlns:c16r2="http://schemas.microsoft.com/office/drawing/2015/06/chart">
            <c:ext xmlns:c16="http://schemas.microsoft.com/office/drawing/2014/chart" uri="{C3380CC4-5D6E-409C-BE32-E72D297353CC}">
              <c16:uniqueId val="{00000001-F761-6D4C-A1AE-AB8BC522A01B}"/>
            </c:ext>
          </c:extLst>
        </c:ser>
        <c:ser>
          <c:idx val="2"/>
          <c:order val="2"/>
          <c:tx>
            <c:strRef>
              <c:f>Sheet1!$D$1</c:f>
              <c:strCache>
                <c:ptCount val="1"/>
                <c:pt idx="0">
                  <c:v>Plutôt d’accord</c:v>
                </c:pt>
              </c:strCache>
            </c:strRef>
          </c:tx>
          <c:spPr>
            <a:solidFill>
              <a:srgbClr val="003366">
                <a:alpha val="50000"/>
              </a:srgbClr>
            </a:solidFill>
            <a:ln w="9525">
              <a:solidFill>
                <a:schemeClr val="bg1"/>
              </a:solidFill>
            </a:ln>
            <a:effectLst/>
          </c:spPr>
          <c:invertIfNegative val="0"/>
          <c:dLbls>
            <c:dLbl>
              <c:idx val="0"/>
              <c:tx>
                <c:rich>
                  <a:bodyPr/>
                  <a:lstStyle/>
                  <a:p>
                    <a:fld id="{823FACD0-4F27-4CAA-BC80-10F6998AD8CB}" type="VALUE">
                      <a:rPr lang="en-US">
                        <a:solidFill>
                          <a:schemeClr val="bg1"/>
                        </a:solidFill>
                      </a:rPr>
                      <a:pPr/>
                      <a:t>[VALEUR]</a:t>
                    </a:fld>
                    <a:endParaRPr lang="fr-F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F761-6D4C-A1AE-AB8BC522A01B}"/>
                </c:ext>
                <c:ext xmlns:c15="http://schemas.microsoft.com/office/drawing/2012/chart" uri="{CE6537A1-D6FC-4f65-9D91-7224C49458BB}">
                  <c15:dlblFieldTable/>
                  <c15:showDataLabelsRange val="0"/>
                </c:ext>
              </c:extLst>
            </c:dLbl>
            <c:dLbl>
              <c:idx val="1"/>
              <c:tx>
                <c:rich>
                  <a:bodyPr/>
                  <a:lstStyle/>
                  <a:p>
                    <a:fld id="{5376A0C1-BF0E-498D-B059-FB68203AC909}" type="VALUE">
                      <a:rPr lang="en-US">
                        <a:solidFill>
                          <a:schemeClr val="bg1"/>
                        </a:solidFill>
                      </a:rPr>
                      <a:pPr/>
                      <a:t>[VALEUR]</a:t>
                    </a:fld>
                    <a:endParaRPr lang="fr-F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F761-6D4C-A1AE-AB8BC522A01B}"/>
                </c:ext>
                <c:ext xmlns:c15="http://schemas.microsoft.com/office/drawing/2012/chart" uri="{CE6537A1-D6FC-4f65-9D91-7224C49458BB}">
                  <c15:dlblFieldTable/>
                  <c15:showDataLabelsRange val="0"/>
                </c:ext>
              </c:extLst>
            </c:dLbl>
            <c:numFmt formatCode="#,##0%;[White]#,##0%" sourceLinked="0"/>
            <c:spPr>
              <a:noFill/>
              <a:ln w="25392">
                <a:noFill/>
              </a:ln>
            </c:spPr>
            <c:txPr>
              <a:bodyPr/>
              <a:lstStyle/>
              <a:p>
                <a:pPr>
                  <a:defRPr sz="1400" b="1" i="0" u="none" strike="noStrike" baseline="0">
                    <a:solidFill>
                      <a:schemeClr val="bg1"/>
                    </a:solidFill>
                    <a:latin typeface="Calibri" pitchFamily="34" charset="0"/>
                    <a:ea typeface="Trebuchet MS"/>
                    <a:cs typeface="Calibri" pitchFamily="34" charset="0"/>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Sheet1!$A$2:$A$3</c:f>
              <c:numCache>
                <c:formatCode>General</c:formatCode>
                <c:ptCount val="2"/>
              </c:numCache>
            </c:numRef>
          </c:cat>
          <c:val>
            <c:numRef>
              <c:f>Sheet1!$D$2:$D$3</c:f>
              <c:numCache>
                <c:formatCode>0%</c:formatCode>
                <c:ptCount val="2"/>
                <c:pt idx="0">
                  <c:v>-0.46</c:v>
                </c:pt>
                <c:pt idx="1">
                  <c:v>-0.47</c:v>
                </c:pt>
              </c:numCache>
            </c:numRef>
          </c:val>
          <c:extLst xmlns:c16r2="http://schemas.microsoft.com/office/drawing/2015/06/chart">
            <c:ext xmlns:c16="http://schemas.microsoft.com/office/drawing/2014/chart" uri="{C3380CC4-5D6E-409C-BE32-E72D297353CC}">
              <c16:uniqueId val="{00000004-F761-6D4C-A1AE-AB8BC522A01B}"/>
            </c:ext>
          </c:extLst>
        </c:ser>
        <c:ser>
          <c:idx val="3"/>
          <c:order val="3"/>
          <c:tx>
            <c:strRef>
              <c:f>Sheet1!$E$1</c:f>
              <c:strCache>
                <c:ptCount val="1"/>
                <c:pt idx="0">
                  <c:v>Tout à fait d’accord</c:v>
                </c:pt>
              </c:strCache>
            </c:strRef>
          </c:tx>
          <c:spPr>
            <a:solidFill>
              <a:srgbClr val="003366"/>
            </a:solidFill>
            <a:ln w="9525">
              <a:solidFill>
                <a:schemeClr val="bg1"/>
              </a:solidFill>
            </a:ln>
            <a:effectLst/>
          </c:spPr>
          <c:invertIfNegative val="0"/>
          <c:dLbls>
            <c:numFmt formatCode="#,##0%;[White]#,##0%" sourceLinked="0"/>
            <c:spPr>
              <a:noFill/>
              <a:ln>
                <a:noFill/>
              </a:ln>
              <a:effectLst/>
            </c:spPr>
            <c:txPr>
              <a:bodyPr/>
              <a:lstStyle/>
              <a:p>
                <a:pPr>
                  <a:defRPr sz="1400">
                    <a:solidFill>
                      <a:schemeClr val="bg1"/>
                    </a:solidFill>
                    <a:latin typeface="Calibri" pitchFamily="34" charset="0"/>
                    <a:cs typeface="Calibri" pitchFamily="34" charset="0"/>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Sheet1!$A$2:$A$3</c:f>
              <c:numCache>
                <c:formatCode>General</c:formatCode>
                <c:ptCount val="2"/>
              </c:numCache>
            </c:numRef>
          </c:cat>
          <c:val>
            <c:numRef>
              <c:f>Sheet1!$E$2:$E$3</c:f>
              <c:numCache>
                <c:formatCode>0%</c:formatCode>
                <c:ptCount val="2"/>
                <c:pt idx="0">
                  <c:v>-0.15</c:v>
                </c:pt>
                <c:pt idx="1">
                  <c:v>-0.16</c:v>
                </c:pt>
              </c:numCache>
            </c:numRef>
          </c:val>
          <c:extLst xmlns:c16r2="http://schemas.microsoft.com/office/drawing/2015/06/chart">
            <c:ext xmlns:c16="http://schemas.microsoft.com/office/drawing/2014/chart" uri="{C3380CC4-5D6E-409C-BE32-E72D297353CC}">
              <c16:uniqueId val="{00000005-F761-6D4C-A1AE-AB8BC522A01B}"/>
            </c:ext>
          </c:extLst>
        </c:ser>
        <c:dLbls>
          <c:showLegendKey val="0"/>
          <c:showVal val="1"/>
          <c:showCatName val="0"/>
          <c:showSerName val="0"/>
          <c:showPercent val="0"/>
          <c:showBubbleSize val="0"/>
        </c:dLbls>
        <c:gapWidth val="80"/>
        <c:overlap val="100"/>
        <c:axId val="-2048178448"/>
        <c:axId val="-2048327792"/>
      </c:barChart>
      <c:catAx>
        <c:axId val="-2048178448"/>
        <c:scaling>
          <c:orientation val="maxMin"/>
        </c:scaling>
        <c:delete val="1"/>
        <c:axPos val="l"/>
        <c:numFmt formatCode="General" sourceLinked="0"/>
        <c:majorTickMark val="out"/>
        <c:minorTickMark val="none"/>
        <c:tickLblPos val="none"/>
        <c:crossAx val="-2048327792"/>
        <c:crosses val="autoZero"/>
        <c:auto val="1"/>
        <c:lblAlgn val="ctr"/>
        <c:lblOffset val="100"/>
        <c:noMultiLvlLbl val="0"/>
      </c:catAx>
      <c:valAx>
        <c:axId val="-2048327792"/>
        <c:scaling>
          <c:orientation val="minMax"/>
          <c:max val="0.7"/>
          <c:min val="-0.7"/>
        </c:scaling>
        <c:delete val="1"/>
        <c:axPos val="t"/>
        <c:numFmt formatCode="0%" sourceLinked="1"/>
        <c:majorTickMark val="out"/>
        <c:minorTickMark val="none"/>
        <c:tickLblPos val="nextTo"/>
        <c:crossAx val="-2048178448"/>
        <c:crosses val="autoZero"/>
        <c:crossBetween val="between"/>
      </c:valAx>
      <c:spPr>
        <a:noFill/>
        <a:ln w="25384">
          <a:noFill/>
        </a:ln>
      </c:spPr>
    </c:plotArea>
    <c:plotVisOnly val="1"/>
    <c:dispBlanksAs val="gap"/>
    <c:showDLblsOverMax val="0"/>
  </c:chart>
  <c:spPr>
    <a:noFill/>
    <a:ln>
      <a:noFill/>
    </a:ln>
  </c:spPr>
  <c:txPr>
    <a:bodyPr/>
    <a:lstStyle/>
    <a:p>
      <a:pPr>
        <a:defRPr sz="1878" b="1" i="0" u="none" strike="noStrike" baseline="0">
          <a:solidFill>
            <a:schemeClr val="tx1"/>
          </a:solidFill>
          <a:latin typeface="Arial"/>
          <a:ea typeface="Arial"/>
          <a:cs typeface="Arial"/>
        </a:defRPr>
      </a:pPr>
      <a:endParaRPr lang="fr-F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840512260272"/>
          <c:y val="0.117215783275683"/>
          <c:w val="0.591208271014255"/>
          <c:h val="0.821841804087088"/>
        </c:manualLayout>
      </c:layout>
      <c:barChart>
        <c:barDir val="bar"/>
        <c:grouping val="clustered"/>
        <c:varyColors val="0"/>
        <c:ser>
          <c:idx val="1"/>
          <c:order val="0"/>
          <c:tx>
            <c:strRef>
              <c:f>Feuil1!$C$1</c:f>
              <c:strCache>
                <c:ptCount val="1"/>
                <c:pt idx="0">
                  <c:v>Personnes possédant au moins un produit d’épargne</c:v>
                </c:pt>
              </c:strCache>
            </c:strRef>
          </c:tx>
          <c:spPr>
            <a:solidFill>
              <a:schemeClr val="accent1">
                <a:lumMod val="75000"/>
              </a:schemeClr>
            </a:solidFill>
            <a:ln w="9525">
              <a:solidFill>
                <a:schemeClr val="bg1"/>
              </a:solidFill>
            </a:ln>
            <a:effectLst/>
          </c:spPr>
          <c:invertIfNegative val="0"/>
          <c:dLbls>
            <c:spPr>
              <a:noFill/>
              <a:ln>
                <a:noFill/>
              </a:ln>
              <a:effectLst/>
            </c:spPr>
            <c:txPr>
              <a:bodyPr wrap="square" lIns="38100" tIns="19050" rIns="38100" bIns="19050" anchor="ctr" anchorCtr="0">
                <a:spAutoFit/>
              </a:bodyPr>
              <a:lstStyle/>
              <a:p>
                <a:pPr algn="ctr">
                  <a:defRPr lang="fr-FR" sz="1050" b="1" i="0" u="none" strike="noStrike" kern="1200" baseline="0">
                    <a:solidFill>
                      <a:schemeClr val="accent1">
                        <a:lumMod val="7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Feuil1!$A$2:$A$8</c:f>
              <c:strCache>
                <c:ptCount val="7"/>
                <c:pt idx="0">
                  <c:v>Votre conseiller bancaire ou financier </c:v>
                </c:pt>
                <c:pt idx="1">
                  <c:v>Les ONG, associations de consommateurs, etc. </c:v>
                </c:pt>
                <c:pt idx="2">
                  <c:v>Les pouvoirs publics </c:v>
                </c:pt>
                <c:pt idx="3">
                  <c:v>La presse, les médias </c:v>
                </c:pt>
                <c:pt idx="4">
                  <c:v>Vos proches, amis et famille </c:v>
                </c:pt>
                <c:pt idx="5">
                  <c:v>Votre entreprise </c:v>
                </c:pt>
                <c:pt idx="6">
                  <c:v>Les réseaux sociaux </c:v>
                </c:pt>
              </c:strCache>
            </c:strRef>
          </c:cat>
          <c:val>
            <c:numRef>
              <c:f>Feuil1!$C$2:$C$8</c:f>
              <c:numCache>
                <c:formatCode>0%</c:formatCode>
                <c:ptCount val="7"/>
                <c:pt idx="0">
                  <c:v>0.61</c:v>
                </c:pt>
                <c:pt idx="1">
                  <c:v>0.1</c:v>
                </c:pt>
                <c:pt idx="2">
                  <c:v>0.09</c:v>
                </c:pt>
                <c:pt idx="3">
                  <c:v>0.09</c:v>
                </c:pt>
                <c:pt idx="4">
                  <c:v>0.06</c:v>
                </c:pt>
                <c:pt idx="5">
                  <c:v>0.02</c:v>
                </c:pt>
                <c:pt idx="6">
                  <c:v>0.03</c:v>
                </c:pt>
              </c:numCache>
            </c:numRef>
          </c:val>
          <c:extLst xmlns:c16r2="http://schemas.microsoft.com/office/drawing/2015/06/chart">
            <c:ext xmlns:c16="http://schemas.microsoft.com/office/drawing/2014/chart" uri="{C3380CC4-5D6E-409C-BE32-E72D297353CC}">
              <c16:uniqueId val="{00000000-51BB-BE42-8FF6-CC2DDFA702B4}"/>
            </c:ext>
          </c:extLst>
        </c:ser>
        <c:dLbls>
          <c:showLegendKey val="0"/>
          <c:showVal val="0"/>
          <c:showCatName val="0"/>
          <c:showSerName val="0"/>
          <c:showPercent val="0"/>
          <c:showBubbleSize val="0"/>
        </c:dLbls>
        <c:gapWidth val="30"/>
        <c:axId val="-2028527424"/>
        <c:axId val="-2028530192"/>
      </c:barChart>
      <c:valAx>
        <c:axId val="-2028530192"/>
        <c:scaling>
          <c:orientation val="minMax"/>
        </c:scaling>
        <c:delete val="1"/>
        <c:axPos val="t"/>
        <c:numFmt formatCode="0%" sourceLinked="1"/>
        <c:majorTickMark val="out"/>
        <c:minorTickMark val="none"/>
        <c:tickLblPos val="nextTo"/>
        <c:crossAx val="-2028527424"/>
        <c:crosses val="autoZero"/>
        <c:crossBetween val="between"/>
      </c:valAx>
      <c:catAx>
        <c:axId val="-2028527424"/>
        <c:scaling>
          <c:orientation val="maxMin"/>
        </c:scaling>
        <c:delete val="0"/>
        <c:axPos val="l"/>
        <c:numFmt formatCode="General" sourceLinked="1"/>
        <c:majorTickMark val="out"/>
        <c:minorTickMark val="none"/>
        <c:tickLblPos val="nextTo"/>
        <c:spPr>
          <a:ln>
            <a:noFill/>
          </a:ln>
        </c:spPr>
        <c:txPr>
          <a:bodyPr/>
          <a:lstStyle/>
          <a:p>
            <a:pPr>
              <a:defRPr sz="1300"/>
            </a:pPr>
            <a:endParaRPr lang="fr-FR"/>
          </a:p>
        </c:txPr>
        <c:crossAx val="-2028530192"/>
        <c:crosses val="autoZero"/>
        <c:auto val="1"/>
        <c:lblAlgn val="ctr"/>
        <c:lblOffset val="100"/>
        <c:noMultiLvlLbl val="0"/>
      </c:catAx>
      <c:spPr>
        <a:noFill/>
        <a:ln w="25389">
          <a:noFill/>
        </a:ln>
      </c:spPr>
    </c:plotArea>
    <c:plotVisOnly val="1"/>
    <c:dispBlanksAs val="zero"/>
    <c:showDLblsOverMax val="0"/>
  </c:chart>
  <c:txPr>
    <a:bodyPr/>
    <a:lstStyle/>
    <a:p>
      <a:pPr>
        <a:defRPr sz="1798"/>
      </a:pPr>
      <a:endParaRPr lang="fr-FR"/>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55475914420373"/>
          <c:y val="0.0304474843011289"/>
          <c:w val="0.913858264709595"/>
          <c:h val="0.775832848759913"/>
        </c:manualLayout>
      </c:layout>
      <c:barChart>
        <c:barDir val="col"/>
        <c:grouping val="percentStacked"/>
        <c:varyColors val="0"/>
        <c:ser>
          <c:idx val="0"/>
          <c:order val="0"/>
          <c:tx>
            <c:strRef>
              <c:f>Feuil1!$B$1</c:f>
              <c:strCache>
                <c:ptCount val="1"/>
                <c:pt idx="0">
                  <c:v>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Feuil1!$A$2:$A$12</c:f>
              <c:strCache>
                <c:ptCount val="11"/>
                <c:pt idx="0">
                  <c:v>Pollutions (de l’air, des sols, des eaux)  </c:v>
                </c:pt>
                <c:pt idx="1">
                  <c:v>Emploi  </c:v>
                </c:pt>
                <c:pt idx="2">
                  <c:v>Droits humains  </c:v>
                </c:pt>
                <c:pt idx="3">
                  <c:v>Bien-être au travail  </c:v>
                </c:pt>
                <c:pt idx="4">
                  <c:v>Changement climatique  </c:v>
                </c:pt>
                <c:pt idx="5">
                  <c:v>Egalité femme homme  </c:v>
                </c:pt>
                <c:pt idx="6">
                  <c:v>Ethique des affaires (corruption, lobbying)  </c:v>
                </c:pt>
                <c:pt idx="7">
                  <c:v>Biodiversité  </c:v>
                </c:pt>
                <c:pt idx="8">
                  <c:v>Relations responsables avec les fournisseurs</c:v>
                </c:pt>
                <c:pt idx="9">
                  <c:v>Evitement fiscal  </c:v>
                </c:pt>
                <c:pt idx="10">
                  <c:v>Rémunération des dirigeants  </c:v>
                </c:pt>
              </c:strCache>
            </c:strRef>
          </c:cat>
          <c:val>
            <c:numRef>
              <c:f>Feuil1!$B$2:$B$12</c:f>
              <c:numCache>
                <c:formatCode>0%</c:formatCode>
                <c:ptCount val="11"/>
                <c:pt idx="0">
                  <c:v>0.03</c:v>
                </c:pt>
                <c:pt idx="1">
                  <c:v>0.02</c:v>
                </c:pt>
                <c:pt idx="2">
                  <c:v>0.02</c:v>
                </c:pt>
                <c:pt idx="3">
                  <c:v>0.03</c:v>
                </c:pt>
                <c:pt idx="4">
                  <c:v>0.03</c:v>
                </c:pt>
                <c:pt idx="5">
                  <c:v>0.04</c:v>
                </c:pt>
                <c:pt idx="6">
                  <c:v>0.04</c:v>
                </c:pt>
                <c:pt idx="7">
                  <c:v>0.03</c:v>
                </c:pt>
                <c:pt idx="8">
                  <c:v>0.04</c:v>
                </c:pt>
                <c:pt idx="9">
                  <c:v>0.07</c:v>
                </c:pt>
                <c:pt idx="10">
                  <c:v>0.14</c:v>
                </c:pt>
              </c:numCache>
            </c:numRef>
          </c:val>
          <c:extLst xmlns:c16r2="http://schemas.microsoft.com/office/drawing/2015/06/chart">
            <c:ext xmlns:c16="http://schemas.microsoft.com/office/drawing/2014/chart" uri="{C3380CC4-5D6E-409C-BE32-E72D297353CC}">
              <c16:uniqueId val="{00000000-29B0-8445-8D61-D3EF13F7ECF5}"/>
            </c:ext>
          </c:extLst>
        </c:ser>
        <c:ser>
          <c:idx val="1"/>
          <c:order val="1"/>
          <c:tx>
            <c:strRef>
              <c:f>Feuil1!$C$1</c:f>
              <c:strCache>
                <c:ptCount val="1"/>
                <c:pt idx="0">
                  <c:v>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Feuil1!$A$2:$A$12</c:f>
              <c:strCache>
                <c:ptCount val="11"/>
                <c:pt idx="0">
                  <c:v>Pollutions (de l’air, des sols, des eaux)  </c:v>
                </c:pt>
                <c:pt idx="1">
                  <c:v>Emploi  </c:v>
                </c:pt>
                <c:pt idx="2">
                  <c:v>Droits humains  </c:v>
                </c:pt>
                <c:pt idx="3">
                  <c:v>Bien-être au travail  </c:v>
                </c:pt>
                <c:pt idx="4">
                  <c:v>Changement climatique  </c:v>
                </c:pt>
                <c:pt idx="5">
                  <c:v>Egalité femme homme  </c:v>
                </c:pt>
                <c:pt idx="6">
                  <c:v>Ethique des affaires (corruption, lobbying)  </c:v>
                </c:pt>
                <c:pt idx="7">
                  <c:v>Biodiversité  </c:v>
                </c:pt>
                <c:pt idx="8">
                  <c:v>Relations responsables avec les fournisseurs</c:v>
                </c:pt>
                <c:pt idx="9">
                  <c:v>Evitement fiscal  </c:v>
                </c:pt>
                <c:pt idx="10">
                  <c:v>Rémunération des dirigeants  </c:v>
                </c:pt>
              </c:strCache>
            </c:strRef>
          </c:cat>
          <c:val>
            <c:numRef>
              <c:f>Feuil1!$C$2:$C$12</c:f>
              <c:numCache>
                <c:formatCode>0%</c:formatCode>
                <c:ptCount val="11"/>
                <c:pt idx="0">
                  <c:v>0.02</c:v>
                </c:pt>
                <c:pt idx="1">
                  <c:v>0.03</c:v>
                </c:pt>
                <c:pt idx="2">
                  <c:v>0.04</c:v>
                </c:pt>
                <c:pt idx="3">
                  <c:v>0.04</c:v>
                </c:pt>
                <c:pt idx="4">
                  <c:v>0.04</c:v>
                </c:pt>
                <c:pt idx="5">
                  <c:v>0.05</c:v>
                </c:pt>
                <c:pt idx="6">
                  <c:v>0.08</c:v>
                </c:pt>
                <c:pt idx="7">
                  <c:v>0.06</c:v>
                </c:pt>
                <c:pt idx="8">
                  <c:v>0.1</c:v>
                </c:pt>
                <c:pt idx="9">
                  <c:v>0.13</c:v>
                </c:pt>
                <c:pt idx="10">
                  <c:v>0.21</c:v>
                </c:pt>
              </c:numCache>
            </c:numRef>
          </c:val>
          <c:extLst xmlns:c16r2="http://schemas.microsoft.com/office/drawing/2015/06/chart">
            <c:ext xmlns:c16="http://schemas.microsoft.com/office/drawing/2014/chart" uri="{C3380CC4-5D6E-409C-BE32-E72D297353CC}">
              <c16:uniqueId val="{00000001-29B0-8445-8D61-D3EF13F7ECF5}"/>
            </c:ext>
          </c:extLst>
        </c:ser>
        <c:ser>
          <c:idx val="2"/>
          <c:order val="2"/>
          <c:tx>
            <c:strRef>
              <c:f>Feuil1!$D$1</c:f>
              <c:strCache>
                <c:ptCount val="1"/>
                <c:pt idx="0">
                  <c:v>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Feuil1!$A$2:$A$12</c:f>
              <c:strCache>
                <c:ptCount val="11"/>
                <c:pt idx="0">
                  <c:v>Pollutions (de l’air, des sols, des eaux)  </c:v>
                </c:pt>
                <c:pt idx="1">
                  <c:v>Emploi  </c:v>
                </c:pt>
                <c:pt idx="2">
                  <c:v>Droits humains  </c:v>
                </c:pt>
                <c:pt idx="3">
                  <c:v>Bien-être au travail  </c:v>
                </c:pt>
                <c:pt idx="4">
                  <c:v>Changement climatique  </c:v>
                </c:pt>
                <c:pt idx="5">
                  <c:v>Egalité femme homme  </c:v>
                </c:pt>
                <c:pt idx="6">
                  <c:v>Ethique des affaires (corruption, lobbying)  </c:v>
                </c:pt>
                <c:pt idx="7">
                  <c:v>Biodiversité  </c:v>
                </c:pt>
                <c:pt idx="8">
                  <c:v>Relations responsables avec les fournisseurs</c:v>
                </c:pt>
                <c:pt idx="9">
                  <c:v>Evitement fiscal  </c:v>
                </c:pt>
                <c:pt idx="10">
                  <c:v>Rémunération des dirigeants  </c:v>
                </c:pt>
              </c:strCache>
            </c:strRef>
          </c:cat>
          <c:val>
            <c:numRef>
              <c:f>Feuil1!$D$2:$D$12</c:f>
              <c:numCache>
                <c:formatCode>0%</c:formatCode>
                <c:ptCount val="11"/>
                <c:pt idx="0">
                  <c:v>0.15</c:v>
                </c:pt>
                <c:pt idx="1">
                  <c:v>0.17</c:v>
                </c:pt>
                <c:pt idx="2">
                  <c:v>0.18</c:v>
                </c:pt>
                <c:pt idx="3">
                  <c:v>0.21</c:v>
                </c:pt>
                <c:pt idx="4">
                  <c:v>0.22</c:v>
                </c:pt>
                <c:pt idx="5">
                  <c:v>0.21</c:v>
                </c:pt>
                <c:pt idx="6">
                  <c:v>0.24</c:v>
                </c:pt>
                <c:pt idx="7">
                  <c:v>0.28</c:v>
                </c:pt>
                <c:pt idx="8">
                  <c:v>0.37</c:v>
                </c:pt>
                <c:pt idx="9">
                  <c:v>0.37</c:v>
                </c:pt>
                <c:pt idx="10">
                  <c:v>0.33</c:v>
                </c:pt>
              </c:numCache>
            </c:numRef>
          </c:val>
          <c:extLst xmlns:c16r2="http://schemas.microsoft.com/office/drawing/2015/06/chart">
            <c:ext xmlns:c16="http://schemas.microsoft.com/office/drawing/2014/chart" uri="{C3380CC4-5D6E-409C-BE32-E72D297353CC}">
              <c16:uniqueId val="{00000002-29B0-8445-8D61-D3EF13F7ECF5}"/>
            </c:ext>
          </c:extLst>
        </c:ser>
        <c:ser>
          <c:idx val="3"/>
          <c:order val="3"/>
          <c:tx>
            <c:strRef>
              <c:f>Feuil1!$E$1</c:f>
              <c:strCache>
                <c:ptCount val="1"/>
                <c:pt idx="0">
                  <c:v>4</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Feuil1!$A$2:$A$12</c:f>
              <c:strCache>
                <c:ptCount val="11"/>
                <c:pt idx="0">
                  <c:v>Pollutions (de l’air, des sols, des eaux)  </c:v>
                </c:pt>
                <c:pt idx="1">
                  <c:v>Emploi  </c:v>
                </c:pt>
                <c:pt idx="2">
                  <c:v>Droits humains  </c:v>
                </c:pt>
                <c:pt idx="3">
                  <c:v>Bien-être au travail  </c:v>
                </c:pt>
                <c:pt idx="4">
                  <c:v>Changement climatique  </c:v>
                </c:pt>
                <c:pt idx="5">
                  <c:v>Egalité femme homme  </c:v>
                </c:pt>
                <c:pt idx="6">
                  <c:v>Ethique des affaires (corruption, lobbying)  </c:v>
                </c:pt>
                <c:pt idx="7">
                  <c:v>Biodiversité  </c:v>
                </c:pt>
                <c:pt idx="8">
                  <c:v>Relations responsables avec les fournisseurs</c:v>
                </c:pt>
                <c:pt idx="9">
                  <c:v>Evitement fiscal  </c:v>
                </c:pt>
                <c:pt idx="10">
                  <c:v>Rémunération des dirigeants  </c:v>
                </c:pt>
              </c:strCache>
            </c:strRef>
          </c:cat>
          <c:val>
            <c:numRef>
              <c:f>Feuil1!$E$2:$E$12</c:f>
              <c:numCache>
                <c:formatCode>0%</c:formatCode>
                <c:ptCount val="11"/>
                <c:pt idx="0">
                  <c:v>0.31</c:v>
                </c:pt>
                <c:pt idx="1">
                  <c:v>0.36</c:v>
                </c:pt>
                <c:pt idx="2">
                  <c:v>0.29</c:v>
                </c:pt>
                <c:pt idx="3">
                  <c:v>0.35</c:v>
                </c:pt>
                <c:pt idx="4">
                  <c:v>0.3</c:v>
                </c:pt>
                <c:pt idx="5">
                  <c:v>0.27</c:v>
                </c:pt>
                <c:pt idx="6">
                  <c:v>0.27</c:v>
                </c:pt>
                <c:pt idx="7">
                  <c:v>0.33</c:v>
                </c:pt>
                <c:pt idx="8">
                  <c:v>0.33</c:v>
                </c:pt>
                <c:pt idx="9">
                  <c:v>0.26</c:v>
                </c:pt>
                <c:pt idx="10">
                  <c:v>0.18</c:v>
                </c:pt>
              </c:numCache>
            </c:numRef>
          </c:val>
          <c:extLst xmlns:c16r2="http://schemas.microsoft.com/office/drawing/2015/06/chart">
            <c:ext xmlns:c16="http://schemas.microsoft.com/office/drawing/2014/chart" uri="{C3380CC4-5D6E-409C-BE32-E72D297353CC}">
              <c16:uniqueId val="{00000003-29B0-8445-8D61-D3EF13F7ECF5}"/>
            </c:ext>
          </c:extLst>
        </c:ser>
        <c:ser>
          <c:idx val="4"/>
          <c:order val="4"/>
          <c:tx>
            <c:strRef>
              <c:f>Feuil1!$F$1</c:f>
              <c:strCache>
                <c:ptCount val="1"/>
                <c:pt idx="0">
                  <c:v>5</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Feuil1!$A$2:$A$12</c:f>
              <c:strCache>
                <c:ptCount val="11"/>
                <c:pt idx="0">
                  <c:v>Pollutions (de l’air, des sols, des eaux)  </c:v>
                </c:pt>
                <c:pt idx="1">
                  <c:v>Emploi  </c:v>
                </c:pt>
                <c:pt idx="2">
                  <c:v>Droits humains  </c:v>
                </c:pt>
                <c:pt idx="3">
                  <c:v>Bien-être au travail  </c:v>
                </c:pt>
                <c:pt idx="4">
                  <c:v>Changement climatique  </c:v>
                </c:pt>
                <c:pt idx="5">
                  <c:v>Egalité femme homme  </c:v>
                </c:pt>
                <c:pt idx="6">
                  <c:v>Ethique des affaires (corruption, lobbying)  </c:v>
                </c:pt>
                <c:pt idx="7">
                  <c:v>Biodiversité  </c:v>
                </c:pt>
                <c:pt idx="8">
                  <c:v>Relations responsables avec les fournisseurs</c:v>
                </c:pt>
                <c:pt idx="9">
                  <c:v>Evitement fiscal  </c:v>
                </c:pt>
                <c:pt idx="10">
                  <c:v>Rémunération des dirigeants  </c:v>
                </c:pt>
              </c:strCache>
            </c:strRef>
          </c:cat>
          <c:val>
            <c:numRef>
              <c:f>Feuil1!$F$2:$F$12</c:f>
              <c:numCache>
                <c:formatCode>0%</c:formatCode>
                <c:ptCount val="11"/>
                <c:pt idx="0">
                  <c:v>0.49</c:v>
                </c:pt>
                <c:pt idx="1">
                  <c:v>0.42</c:v>
                </c:pt>
                <c:pt idx="2">
                  <c:v>0.47</c:v>
                </c:pt>
                <c:pt idx="3">
                  <c:v>0.37</c:v>
                </c:pt>
                <c:pt idx="4">
                  <c:v>0.41</c:v>
                </c:pt>
                <c:pt idx="5">
                  <c:v>0.43</c:v>
                </c:pt>
                <c:pt idx="6">
                  <c:v>0.37</c:v>
                </c:pt>
                <c:pt idx="7">
                  <c:v>0.3</c:v>
                </c:pt>
                <c:pt idx="8">
                  <c:v>0.16</c:v>
                </c:pt>
                <c:pt idx="9">
                  <c:v>0.17</c:v>
                </c:pt>
                <c:pt idx="10">
                  <c:v>0.14</c:v>
                </c:pt>
              </c:numCache>
            </c:numRef>
          </c:val>
          <c:extLst xmlns:c16r2="http://schemas.microsoft.com/office/drawing/2015/06/chart">
            <c:ext xmlns:c16="http://schemas.microsoft.com/office/drawing/2014/chart" uri="{C3380CC4-5D6E-409C-BE32-E72D297353CC}">
              <c16:uniqueId val="{00000004-29B0-8445-8D61-D3EF13F7ECF5}"/>
            </c:ext>
          </c:extLst>
        </c:ser>
        <c:dLbls>
          <c:showLegendKey val="0"/>
          <c:showVal val="0"/>
          <c:showCatName val="0"/>
          <c:showSerName val="0"/>
          <c:showPercent val="0"/>
          <c:showBubbleSize val="0"/>
        </c:dLbls>
        <c:gapWidth val="150"/>
        <c:overlap val="100"/>
        <c:axId val="-2029679952"/>
        <c:axId val="-2029576592"/>
      </c:barChart>
      <c:catAx>
        <c:axId val="-2029679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crossAx val="-2029576592"/>
        <c:crosses val="autoZero"/>
        <c:auto val="1"/>
        <c:lblAlgn val="ctr"/>
        <c:lblOffset val="100"/>
        <c:noMultiLvlLbl val="0"/>
      </c:catAx>
      <c:valAx>
        <c:axId val="-2029576592"/>
        <c:scaling>
          <c:orientation val="minMax"/>
        </c:scaling>
        <c:delete val="1"/>
        <c:axPos val="l"/>
        <c:numFmt formatCode="0%" sourceLinked="1"/>
        <c:majorTickMark val="none"/>
        <c:minorTickMark val="none"/>
        <c:tickLblPos val="nextTo"/>
        <c:crossAx val="-2029679952"/>
        <c:crosses val="autoZero"/>
        <c:crossBetween val="between"/>
      </c:valAx>
      <c:spPr>
        <a:noFill/>
        <a:ln w="25400">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55475914420373"/>
          <c:y val="0.0304474843011289"/>
          <c:w val="0.913858264709595"/>
          <c:h val="0.775832848759913"/>
        </c:manualLayout>
      </c:layout>
      <c:barChart>
        <c:barDir val="col"/>
        <c:grouping val="percentStacked"/>
        <c:varyColors val="0"/>
        <c:ser>
          <c:idx val="0"/>
          <c:order val="0"/>
          <c:tx>
            <c:strRef>
              <c:f>Feuil1!$B$1</c:f>
              <c:strCache>
                <c:ptCount val="1"/>
                <c:pt idx="0">
                  <c:v>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Pollutions (de l’air, des sols, des eaux)  </c:v>
                </c:pt>
                <c:pt idx="1">
                  <c:v>Changement climatique  </c:v>
                </c:pt>
                <c:pt idx="2">
                  <c:v>Biodiversité  </c:v>
                </c:pt>
              </c:strCache>
            </c:strRef>
          </c:cat>
          <c:val>
            <c:numRef>
              <c:f>Feuil1!$B$2:$B$4</c:f>
              <c:numCache>
                <c:formatCode>0%</c:formatCode>
                <c:ptCount val="3"/>
                <c:pt idx="0">
                  <c:v>0.03</c:v>
                </c:pt>
                <c:pt idx="1">
                  <c:v>0.03</c:v>
                </c:pt>
                <c:pt idx="2">
                  <c:v>0.03</c:v>
                </c:pt>
              </c:numCache>
            </c:numRef>
          </c:val>
          <c:extLst xmlns:c16r2="http://schemas.microsoft.com/office/drawing/2015/06/chart">
            <c:ext xmlns:c16="http://schemas.microsoft.com/office/drawing/2014/chart" uri="{C3380CC4-5D6E-409C-BE32-E72D297353CC}">
              <c16:uniqueId val="{00000000-18A9-1D42-8A16-4DFA4C97907A}"/>
            </c:ext>
          </c:extLst>
        </c:ser>
        <c:ser>
          <c:idx val="1"/>
          <c:order val="1"/>
          <c:tx>
            <c:strRef>
              <c:f>Feuil1!$C$1</c:f>
              <c:strCache>
                <c:ptCount val="1"/>
                <c:pt idx="0">
                  <c:v>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Pollutions (de l’air, des sols, des eaux)  </c:v>
                </c:pt>
                <c:pt idx="1">
                  <c:v>Changement climatique  </c:v>
                </c:pt>
                <c:pt idx="2">
                  <c:v>Biodiversité  </c:v>
                </c:pt>
              </c:strCache>
            </c:strRef>
          </c:cat>
          <c:val>
            <c:numRef>
              <c:f>Feuil1!$C$2:$C$4</c:f>
              <c:numCache>
                <c:formatCode>0%</c:formatCode>
                <c:ptCount val="3"/>
                <c:pt idx="0">
                  <c:v>0.02</c:v>
                </c:pt>
                <c:pt idx="1">
                  <c:v>0.04</c:v>
                </c:pt>
                <c:pt idx="2">
                  <c:v>0.06</c:v>
                </c:pt>
              </c:numCache>
            </c:numRef>
          </c:val>
          <c:extLst xmlns:c16r2="http://schemas.microsoft.com/office/drawing/2015/06/chart">
            <c:ext xmlns:c16="http://schemas.microsoft.com/office/drawing/2014/chart" uri="{C3380CC4-5D6E-409C-BE32-E72D297353CC}">
              <c16:uniqueId val="{00000001-18A9-1D42-8A16-4DFA4C97907A}"/>
            </c:ext>
          </c:extLst>
        </c:ser>
        <c:ser>
          <c:idx val="2"/>
          <c:order val="2"/>
          <c:tx>
            <c:strRef>
              <c:f>Feuil1!$D$1</c:f>
              <c:strCache>
                <c:ptCount val="1"/>
                <c:pt idx="0">
                  <c:v>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Pollutions (de l’air, des sols, des eaux)  </c:v>
                </c:pt>
                <c:pt idx="1">
                  <c:v>Changement climatique  </c:v>
                </c:pt>
                <c:pt idx="2">
                  <c:v>Biodiversité  </c:v>
                </c:pt>
              </c:strCache>
            </c:strRef>
          </c:cat>
          <c:val>
            <c:numRef>
              <c:f>Feuil1!$D$2:$D$4</c:f>
              <c:numCache>
                <c:formatCode>0%</c:formatCode>
                <c:ptCount val="3"/>
                <c:pt idx="0">
                  <c:v>0.15</c:v>
                </c:pt>
                <c:pt idx="1">
                  <c:v>0.22</c:v>
                </c:pt>
                <c:pt idx="2">
                  <c:v>0.28</c:v>
                </c:pt>
              </c:numCache>
            </c:numRef>
          </c:val>
          <c:extLst xmlns:c16r2="http://schemas.microsoft.com/office/drawing/2015/06/chart">
            <c:ext xmlns:c16="http://schemas.microsoft.com/office/drawing/2014/chart" uri="{C3380CC4-5D6E-409C-BE32-E72D297353CC}">
              <c16:uniqueId val="{00000002-18A9-1D42-8A16-4DFA4C97907A}"/>
            </c:ext>
          </c:extLst>
        </c:ser>
        <c:ser>
          <c:idx val="3"/>
          <c:order val="3"/>
          <c:tx>
            <c:strRef>
              <c:f>Feuil1!$E$1</c:f>
              <c:strCache>
                <c:ptCount val="1"/>
                <c:pt idx="0">
                  <c:v>4</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Pollutions (de l’air, des sols, des eaux)  </c:v>
                </c:pt>
                <c:pt idx="1">
                  <c:v>Changement climatique  </c:v>
                </c:pt>
                <c:pt idx="2">
                  <c:v>Biodiversité  </c:v>
                </c:pt>
              </c:strCache>
            </c:strRef>
          </c:cat>
          <c:val>
            <c:numRef>
              <c:f>Feuil1!$E$2:$E$4</c:f>
              <c:numCache>
                <c:formatCode>0%</c:formatCode>
                <c:ptCount val="3"/>
                <c:pt idx="0">
                  <c:v>0.31</c:v>
                </c:pt>
                <c:pt idx="1">
                  <c:v>0.3</c:v>
                </c:pt>
                <c:pt idx="2">
                  <c:v>0.33</c:v>
                </c:pt>
              </c:numCache>
            </c:numRef>
          </c:val>
          <c:extLst xmlns:c16r2="http://schemas.microsoft.com/office/drawing/2015/06/chart">
            <c:ext xmlns:c16="http://schemas.microsoft.com/office/drawing/2014/chart" uri="{C3380CC4-5D6E-409C-BE32-E72D297353CC}">
              <c16:uniqueId val="{00000003-18A9-1D42-8A16-4DFA4C97907A}"/>
            </c:ext>
          </c:extLst>
        </c:ser>
        <c:ser>
          <c:idx val="4"/>
          <c:order val="4"/>
          <c:tx>
            <c:strRef>
              <c:f>Feuil1!$F$1</c:f>
              <c:strCache>
                <c:ptCount val="1"/>
                <c:pt idx="0">
                  <c:v>5</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Pollutions (de l’air, des sols, des eaux)  </c:v>
                </c:pt>
                <c:pt idx="1">
                  <c:v>Changement climatique  </c:v>
                </c:pt>
                <c:pt idx="2">
                  <c:v>Biodiversité  </c:v>
                </c:pt>
              </c:strCache>
            </c:strRef>
          </c:cat>
          <c:val>
            <c:numRef>
              <c:f>Feuil1!$F$2:$F$4</c:f>
              <c:numCache>
                <c:formatCode>0%</c:formatCode>
                <c:ptCount val="3"/>
                <c:pt idx="0">
                  <c:v>0.49</c:v>
                </c:pt>
                <c:pt idx="1">
                  <c:v>0.41</c:v>
                </c:pt>
                <c:pt idx="2">
                  <c:v>0.3</c:v>
                </c:pt>
              </c:numCache>
            </c:numRef>
          </c:val>
          <c:extLst xmlns:c16r2="http://schemas.microsoft.com/office/drawing/2015/06/chart">
            <c:ext xmlns:c16="http://schemas.microsoft.com/office/drawing/2014/chart" uri="{C3380CC4-5D6E-409C-BE32-E72D297353CC}">
              <c16:uniqueId val="{00000004-18A9-1D42-8A16-4DFA4C97907A}"/>
            </c:ext>
          </c:extLst>
        </c:ser>
        <c:dLbls>
          <c:showLegendKey val="0"/>
          <c:showVal val="0"/>
          <c:showCatName val="0"/>
          <c:showSerName val="0"/>
          <c:showPercent val="0"/>
          <c:showBubbleSize val="0"/>
        </c:dLbls>
        <c:gapWidth val="150"/>
        <c:overlap val="100"/>
        <c:axId val="-2029468704"/>
        <c:axId val="-2029465424"/>
      </c:barChart>
      <c:catAx>
        <c:axId val="-202946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crossAx val="-2029465424"/>
        <c:crosses val="autoZero"/>
        <c:auto val="1"/>
        <c:lblAlgn val="ctr"/>
        <c:lblOffset val="100"/>
        <c:noMultiLvlLbl val="0"/>
      </c:catAx>
      <c:valAx>
        <c:axId val="-2029465424"/>
        <c:scaling>
          <c:orientation val="minMax"/>
        </c:scaling>
        <c:delete val="1"/>
        <c:axPos val="l"/>
        <c:numFmt formatCode="0%" sourceLinked="1"/>
        <c:majorTickMark val="none"/>
        <c:minorTickMark val="none"/>
        <c:tickLblPos val="nextTo"/>
        <c:crossAx val="-2029468704"/>
        <c:crosses val="autoZero"/>
        <c:crossBetween val="between"/>
      </c:valAx>
      <c:spPr>
        <a:noFill/>
        <a:ln w="25400">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55475914420373"/>
          <c:y val="0.0304474843011289"/>
          <c:w val="0.913858264709595"/>
          <c:h val="0.775832848759913"/>
        </c:manualLayout>
      </c:layout>
      <c:barChart>
        <c:barDir val="col"/>
        <c:grouping val="percentStacked"/>
        <c:varyColors val="0"/>
        <c:ser>
          <c:idx val="0"/>
          <c:order val="0"/>
          <c:tx>
            <c:strRef>
              <c:f>Feuil1!$B$1</c:f>
              <c:strCache>
                <c:ptCount val="1"/>
                <c:pt idx="0">
                  <c:v>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Emploi  </c:v>
                </c:pt>
                <c:pt idx="1">
                  <c:v>Droits humains  </c:v>
                </c:pt>
                <c:pt idx="2">
                  <c:v>Bien-être au travail  </c:v>
                </c:pt>
                <c:pt idx="3">
                  <c:v>Egalité femme homme  </c:v>
                </c:pt>
              </c:strCache>
            </c:strRef>
          </c:cat>
          <c:val>
            <c:numRef>
              <c:f>Feuil1!$B$2:$B$5</c:f>
              <c:numCache>
                <c:formatCode>0%</c:formatCode>
                <c:ptCount val="4"/>
                <c:pt idx="0">
                  <c:v>0.02</c:v>
                </c:pt>
                <c:pt idx="1">
                  <c:v>0.02</c:v>
                </c:pt>
                <c:pt idx="2">
                  <c:v>0.03</c:v>
                </c:pt>
                <c:pt idx="3">
                  <c:v>0.04</c:v>
                </c:pt>
              </c:numCache>
            </c:numRef>
          </c:val>
          <c:extLst xmlns:c16r2="http://schemas.microsoft.com/office/drawing/2015/06/chart">
            <c:ext xmlns:c16="http://schemas.microsoft.com/office/drawing/2014/chart" uri="{C3380CC4-5D6E-409C-BE32-E72D297353CC}">
              <c16:uniqueId val="{00000000-5018-FB40-A669-FB2BFEB353CE}"/>
            </c:ext>
          </c:extLst>
        </c:ser>
        <c:ser>
          <c:idx val="1"/>
          <c:order val="1"/>
          <c:tx>
            <c:strRef>
              <c:f>Feuil1!$C$1</c:f>
              <c:strCache>
                <c:ptCount val="1"/>
                <c:pt idx="0">
                  <c:v>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Emploi  </c:v>
                </c:pt>
                <c:pt idx="1">
                  <c:v>Droits humains  </c:v>
                </c:pt>
                <c:pt idx="2">
                  <c:v>Bien-être au travail  </c:v>
                </c:pt>
                <c:pt idx="3">
                  <c:v>Egalité femme homme  </c:v>
                </c:pt>
              </c:strCache>
            </c:strRef>
          </c:cat>
          <c:val>
            <c:numRef>
              <c:f>Feuil1!$C$2:$C$5</c:f>
              <c:numCache>
                <c:formatCode>0%</c:formatCode>
                <c:ptCount val="4"/>
                <c:pt idx="0">
                  <c:v>0.03</c:v>
                </c:pt>
                <c:pt idx="1">
                  <c:v>0.04</c:v>
                </c:pt>
                <c:pt idx="2">
                  <c:v>0.04</c:v>
                </c:pt>
                <c:pt idx="3">
                  <c:v>0.05</c:v>
                </c:pt>
              </c:numCache>
            </c:numRef>
          </c:val>
          <c:extLst xmlns:c16r2="http://schemas.microsoft.com/office/drawing/2015/06/chart">
            <c:ext xmlns:c16="http://schemas.microsoft.com/office/drawing/2014/chart" uri="{C3380CC4-5D6E-409C-BE32-E72D297353CC}">
              <c16:uniqueId val="{00000001-5018-FB40-A669-FB2BFEB353CE}"/>
            </c:ext>
          </c:extLst>
        </c:ser>
        <c:ser>
          <c:idx val="2"/>
          <c:order val="2"/>
          <c:tx>
            <c:strRef>
              <c:f>Feuil1!$D$1</c:f>
              <c:strCache>
                <c:ptCount val="1"/>
                <c:pt idx="0">
                  <c:v>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Emploi  </c:v>
                </c:pt>
                <c:pt idx="1">
                  <c:v>Droits humains  </c:v>
                </c:pt>
                <c:pt idx="2">
                  <c:v>Bien-être au travail  </c:v>
                </c:pt>
                <c:pt idx="3">
                  <c:v>Egalité femme homme  </c:v>
                </c:pt>
              </c:strCache>
            </c:strRef>
          </c:cat>
          <c:val>
            <c:numRef>
              <c:f>Feuil1!$D$2:$D$5</c:f>
              <c:numCache>
                <c:formatCode>0%</c:formatCode>
                <c:ptCount val="4"/>
                <c:pt idx="0">
                  <c:v>0.17</c:v>
                </c:pt>
                <c:pt idx="1">
                  <c:v>0.18</c:v>
                </c:pt>
                <c:pt idx="2">
                  <c:v>0.21</c:v>
                </c:pt>
                <c:pt idx="3">
                  <c:v>0.21</c:v>
                </c:pt>
              </c:numCache>
            </c:numRef>
          </c:val>
          <c:extLst xmlns:c16r2="http://schemas.microsoft.com/office/drawing/2015/06/chart">
            <c:ext xmlns:c16="http://schemas.microsoft.com/office/drawing/2014/chart" uri="{C3380CC4-5D6E-409C-BE32-E72D297353CC}">
              <c16:uniqueId val="{00000002-5018-FB40-A669-FB2BFEB353CE}"/>
            </c:ext>
          </c:extLst>
        </c:ser>
        <c:ser>
          <c:idx val="3"/>
          <c:order val="3"/>
          <c:tx>
            <c:strRef>
              <c:f>Feuil1!$E$1</c:f>
              <c:strCache>
                <c:ptCount val="1"/>
                <c:pt idx="0">
                  <c:v>4</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Emploi  </c:v>
                </c:pt>
                <c:pt idx="1">
                  <c:v>Droits humains  </c:v>
                </c:pt>
                <c:pt idx="2">
                  <c:v>Bien-être au travail  </c:v>
                </c:pt>
                <c:pt idx="3">
                  <c:v>Egalité femme homme  </c:v>
                </c:pt>
              </c:strCache>
            </c:strRef>
          </c:cat>
          <c:val>
            <c:numRef>
              <c:f>Feuil1!$E$2:$E$5</c:f>
              <c:numCache>
                <c:formatCode>0%</c:formatCode>
                <c:ptCount val="4"/>
                <c:pt idx="0">
                  <c:v>0.36</c:v>
                </c:pt>
                <c:pt idx="1">
                  <c:v>0.29</c:v>
                </c:pt>
                <c:pt idx="2">
                  <c:v>0.35</c:v>
                </c:pt>
                <c:pt idx="3">
                  <c:v>0.27</c:v>
                </c:pt>
              </c:numCache>
            </c:numRef>
          </c:val>
          <c:extLst xmlns:c16r2="http://schemas.microsoft.com/office/drawing/2015/06/chart">
            <c:ext xmlns:c16="http://schemas.microsoft.com/office/drawing/2014/chart" uri="{C3380CC4-5D6E-409C-BE32-E72D297353CC}">
              <c16:uniqueId val="{00000003-5018-FB40-A669-FB2BFEB353CE}"/>
            </c:ext>
          </c:extLst>
        </c:ser>
        <c:ser>
          <c:idx val="4"/>
          <c:order val="4"/>
          <c:tx>
            <c:strRef>
              <c:f>Feuil1!$F$1</c:f>
              <c:strCache>
                <c:ptCount val="1"/>
                <c:pt idx="0">
                  <c:v>5</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Emploi  </c:v>
                </c:pt>
                <c:pt idx="1">
                  <c:v>Droits humains  </c:v>
                </c:pt>
                <c:pt idx="2">
                  <c:v>Bien-être au travail  </c:v>
                </c:pt>
                <c:pt idx="3">
                  <c:v>Egalité femme homme  </c:v>
                </c:pt>
              </c:strCache>
            </c:strRef>
          </c:cat>
          <c:val>
            <c:numRef>
              <c:f>Feuil1!$F$2:$F$5</c:f>
              <c:numCache>
                <c:formatCode>0%</c:formatCode>
                <c:ptCount val="4"/>
                <c:pt idx="0">
                  <c:v>0.42</c:v>
                </c:pt>
                <c:pt idx="1">
                  <c:v>0.47</c:v>
                </c:pt>
                <c:pt idx="2">
                  <c:v>0.37</c:v>
                </c:pt>
                <c:pt idx="3">
                  <c:v>0.43</c:v>
                </c:pt>
              </c:numCache>
            </c:numRef>
          </c:val>
          <c:extLst xmlns:c16r2="http://schemas.microsoft.com/office/drawing/2015/06/chart">
            <c:ext xmlns:c16="http://schemas.microsoft.com/office/drawing/2014/chart" uri="{C3380CC4-5D6E-409C-BE32-E72D297353CC}">
              <c16:uniqueId val="{00000004-5018-FB40-A669-FB2BFEB353CE}"/>
            </c:ext>
          </c:extLst>
        </c:ser>
        <c:dLbls>
          <c:showLegendKey val="0"/>
          <c:showVal val="0"/>
          <c:showCatName val="0"/>
          <c:showSerName val="0"/>
          <c:showPercent val="0"/>
          <c:showBubbleSize val="0"/>
        </c:dLbls>
        <c:gapWidth val="150"/>
        <c:overlap val="100"/>
        <c:axId val="-2029084144"/>
        <c:axId val="-2029077344"/>
      </c:barChart>
      <c:catAx>
        <c:axId val="-2029084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crossAx val="-2029077344"/>
        <c:crosses val="autoZero"/>
        <c:auto val="1"/>
        <c:lblAlgn val="ctr"/>
        <c:lblOffset val="100"/>
        <c:noMultiLvlLbl val="0"/>
      </c:catAx>
      <c:valAx>
        <c:axId val="-2029077344"/>
        <c:scaling>
          <c:orientation val="minMax"/>
        </c:scaling>
        <c:delete val="1"/>
        <c:axPos val="l"/>
        <c:numFmt formatCode="0%" sourceLinked="1"/>
        <c:majorTickMark val="none"/>
        <c:minorTickMark val="none"/>
        <c:tickLblPos val="nextTo"/>
        <c:crossAx val="-2029084144"/>
        <c:crosses val="autoZero"/>
        <c:crossBetween val="between"/>
      </c:valAx>
      <c:spPr>
        <a:noFill/>
        <a:ln w="25400">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55475914420373"/>
          <c:y val="0.0304474843011289"/>
          <c:w val="0.913858264709595"/>
          <c:h val="0.775832848759913"/>
        </c:manualLayout>
      </c:layout>
      <c:barChart>
        <c:barDir val="col"/>
        <c:grouping val="percentStacked"/>
        <c:varyColors val="0"/>
        <c:ser>
          <c:idx val="0"/>
          <c:order val="0"/>
          <c:tx>
            <c:strRef>
              <c:f>Feuil1!$B$1</c:f>
              <c:strCache>
                <c:ptCount val="1"/>
                <c:pt idx="0">
                  <c:v>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Ethique des affaires (corruption, lobbying)  </c:v>
                </c:pt>
                <c:pt idx="1">
                  <c:v>Relations responsables avec les fournisseurs</c:v>
                </c:pt>
                <c:pt idx="2">
                  <c:v>Evitement fiscal  </c:v>
                </c:pt>
                <c:pt idx="3">
                  <c:v>Rémunération des dirigeants  </c:v>
                </c:pt>
              </c:strCache>
            </c:strRef>
          </c:cat>
          <c:val>
            <c:numRef>
              <c:f>Feuil1!$B$2:$B$5</c:f>
              <c:numCache>
                <c:formatCode>0%</c:formatCode>
                <c:ptCount val="4"/>
                <c:pt idx="0">
                  <c:v>0.04</c:v>
                </c:pt>
                <c:pt idx="1">
                  <c:v>0.04</c:v>
                </c:pt>
                <c:pt idx="2">
                  <c:v>0.07</c:v>
                </c:pt>
                <c:pt idx="3">
                  <c:v>0.14</c:v>
                </c:pt>
              </c:numCache>
            </c:numRef>
          </c:val>
          <c:extLst xmlns:c16r2="http://schemas.microsoft.com/office/drawing/2015/06/chart">
            <c:ext xmlns:c16="http://schemas.microsoft.com/office/drawing/2014/chart" uri="{C3380CC4-5D6E-409C-BE32-E72D297353CC}">
              <c16:uniqueId val="{00000000-7547-D540-ADAD-D8A3E7072283}"/>
            </c:ext>
          </c:extLst>
        </c:ser>
        <c:ser>
          <c:idx val="1"/>
          <c:order val="1"/>
          <c:tx>
            <c:strRef>
              <c:f>Feuil1!$C$1</c:f>
              <c:strCache>
                <c:ptCount val="1"/>
                <c:pt idx="0">
                  <c:v>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Ethique des affaires (corruption, lobbying)  </c:v>
                </c:pt>
                <c:pt idx="1">
                  <c:v>Relations responsables avec les fournisseurs</c:v>
                </c:pt>
                <c:pt idx="2">
                  <c:v>Evitement fiscal  </c:v>
                </c:pt>
                <c:pt idx="3">
                  <c:v>Rémunération des dirigeants  </c:v>
                </c:pt>
              </c:strCache>
            </c:strRef>
          </c:cat>
          <c:val>
            <c:numRef>
              <c:f>Feuil1!$C$2:$C$5</c:f>
              <c:numCache>
                <c:formatCode>0%</c:formatCode>
                <c:ptCount val="4"/>
                <c:pt idx="0">
                  <c:v>0.08</c:v>
                </c:pt>
                <c:pt idx="1">
                  <c:v>0.1</c:v>
                </c:pt>
                <c:pt idx="2">
                  <c:v>0.13</c:v>
                </c:pt>
                <c:pt idx="3">
                  <c:v>0.21</c:v>
                </c:pt>
              </c:numCache>
            </c:numRef>
          </c:val>
          <c:extLst xmlns:c16r2="http://schemas.microsoft.com/office/drawing/2015/06/chart">
            <c:ext xmlns:c16="http://schemas.microsoft.com/office/drawing/2014/chart" uri="{C3380CC4-5D6E-409C-BE32-E72D297353CC}">
              <c16:uniqueId val="{00000001-7547-D540-ADAD-D8A3E7072283}"/>
            </c:ext>
          </c:extLst>
        </c:ser>
        <c:ser>
          <c:idx val="2"/>
          <c:order val="2"/>
          <c:tx>
            <c:strRef>
              <c:f>Feuil1!$D$1</c:f>
              <c:strCache>
                <c:ptCount val="1"/>
                <c:pt idx="0">
                  <c:v>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Ethique des affaires (corruption, lobbying)  </c:v>
                </c:pt>
                <c:pt idx="1">
                  <c:v>Relations responsables avec les fournisseurs</c:v>
                </c:pt>
                <c:pt idx="2">
                  <c:v>Evitement fiscal  </c:v>
                </c:pt>
                <c:pt idx="3">
                  <c:v>Rémunération des dirigeants  </c:v>
                </c:pt>
              </c:strCache>
            </c:strRef>
          </c:cat>
          <c:val>
            <c:numRef>
              <c:f>Feuil1!$D$2:$D$5</c:f>
              <c:numCache>
                <c:formatCode>0%</c:formatCode>
                <c:ptCount val="4"/>
                <c:pt idx="0">
                  <c:v>0.24</c:v>
                </c:pt>
                <c:pt idx="1">
                  <c:v>0.37</c:v>
                </c:pt>
                <c:pt idx="2">
                  <c:v>0.37</c:v>
                </c:pt>
                <c:pt idx="3">
                  <c:v>0.33</c:v>
                </c:pt>
              </c:numCache>
            </c:numRef>
          </c:val>
          <c:extLst xmlns:c16r2="http://schemas.microsoft.com/office/drawing/2015/06/chart">
            <c:ext xmlns:c16="http://schemas.microsoft.com/office/drawing/2014/chart" uri="{C3380CC4-5D6E-409C-BE32-E72D297353CC}">
              <c16:uniqueId val="{00000002-7547-D540-ADAD-D8A3E7072283}"/>
            </c:ext>
          </c:extLst>
        </c:ser>
        <c:ser>
          <c:idx val="3"/>
          <c:order val="3"/>
          <c:tx>
            <c:strRef>
              <c:f>Feuil1!$E$1</c:f>
              <c:strCache>
                <c:ptCount val="1"/>
                <c:pt idx="0">
                  <c:v>4</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Ethique des affaires (corruption, lobbying)  </c:v>
                </c:pt>
                <c:pt idx="1">
                  <c:v>Relations responsables avec les fournisseurs</c:v>
                </c:pt>
                <c:pt idx="2">
                  <c:v>Evitement fiscal  </c:v>
                </c:pt>
                <c:pt idx="3">
                  <c:v>Rémunération des dirigeants  </c:v>
                </c:pt>
              </c:strCache>
            </c:strRef>
          </c:cat>
          <c:val>
            <c:numRef>
              <c:f>Feuil1!$E$2:$E$5</c:f>
              <c:numCache>
                <c:formatCode>0%</c:formatCode>
                <c:ptCount val="4"/>
                <c:pt idx="0">
                  <c:v>0.27</c:v>
                </c:pt>
                <c:pt idx="1">
                  <c:v>0.33</c:v>
                </c:pt>
                <c:pt idx="2">
                  <c:v>0.26</c:v>
                </c:pt>
                <c:pt idx="3">
                  <c:v>0.18</c:v>
                </c:pt>
              </c:numCache>
            </c:numRef>
          </c:val>
          <c:extLst xmlns:c16r2="http://schemas.microsoft.com/office/drawing/2015/06/chart">
            <c:ext xmlns:c16="http://schemas.microsoft.com/office/drawing/2014/chart" uri="{C3380CC4-5D6E-409C-BE32-E72D297353CC}">
              <c16:uniqueId val="{00000003-7547-D540-ADAD-D8A3E7072283}"/>
            </c:ext>
          </c:extLst>
        </c:ser>
        <c:ser>
          <c:idx val="4"/>
          <c:order val="4"/>
          <c:tx>
            <c:strRef>
              <c:f>Feuil1!$F$1</c:f>
              <c:strCache>
                <c:ptCount val="1"/>
                <c:pt idx="0">
                  <c:v>5</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Ethique des affaires (corruption, lobbying)  </c:v>
                </c:pt>
                <c:pt idx="1">
                  <c:v>Relations responsables avec les fournisseurs</c:v>
                </c:pt>
                <c:pt idx="2">
                  <c:v>Evitement fiscal  </c:v>
                </c:pt>
                <c:pt idx="3">
                  <c:v>Rémunération des dirigeants  </c:v>
                </c:pt>
              </c:strCache>
            </c:strRef>
          </c:cat>
          <c:val>
            <c:numRef>
              <c:f>Feuil1!$F$2:$F$5</c:f>
              <c:numCache>
                <c:formatCode>0%</c:formatCode>
                <c:ptCount val="4"/>
                <c:pt idx="0">
                  <c:v>0.37</c:v>
                </c:pt>
                <c:pt idx="1">
                  <c:v>0.16</c:v>
                </c:pt>
                <c:pt idx="2">
                  <c:v>0.17</c:v>
                </c:pt>
                <c:pt idx="3">
                  <c:v>0.14</c:v>
                </c:pt>
              </c:numCache>
            </c:numRef>
          </c:val>
          <c:extLst xmlns:c16r2="http://schemas.microsoft.com/office/drawing/2015/06/chart">
            <c:ext xmlns:c16="http://schemas.microsoft.com/office/drawing/2014/chart" uri="{C3380CC4-5D6E-409C-BE32-E72D297353CC}">
              <c16:uniqueId val="{00000004-7547-D540-ADAD-D8A3E7072283}"/>
            </c:ext>
          </c:extLst>
        </c:ser>
        <c:dLbls>
          <c:showLegendKey val="0"/>
          <c:showVal val="0"/>
          <c:showCatName val="0"/>
          <c:showSerName val="0"/>
          <c:showPercent val="0"/>
          <c:showBubbleSize val="0"/>
        </c:dLbls>
        <c:gapWidth val="150"/>
        <c:overlap val="100"/>
        <c:axId val="-2029841744"/>
        <c:axId val="-2049370528"/>
      </c:barChart>
      <c:catAx>
        <c:axId val="-2029841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crossAx val="-2049370528"/>
        <c:crosses val="autoZero"/>
        <c:auto val="1"/>
        <c:lblAlgn val="ctr"/>
        <c:lblOffset val="100"/>
        <c:noMultiLvlLbl val="0"/>
      </c:catAx>
      <c:valAx>
        <c:axId val="-2049370528"/>
        <c:scaling>
          <c:orientation val="minMax"/>
        </c:scaling>
        <c:delete val="1"/>
        <c:axPos val="l"/>
        <c:numFmt formatCode="0%" sourceLinked="1"/>
        <c:majorTickMark val="none"/>
        <c:minorTickMark val="none"/>
        <c:tickLblPos val="nextTo"/>
        <c:crossAx val="-2029841744"/>
        <c:crosses val="autoZero"/>
        <c:crossBetween val="between"/>
      </c:valAx>
      <c:spPr>
        <a:noFill/>
        <a:ln w="25400">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825147882125"/>
          <c:y val="0.254125700345653"/>
          <c:w val="0.782576426332574"/>
          <c:h val="0.518331045829142"/>
        </c:manualLayout>
      </c:layout>
      <c:lineChart>
        <c:grouping val="standard"/>
        <c:varyColors val="0"/>
        <c:ser>
          <c:idx val="0"/>
          <c:order val="0"/>
          <c:tx>
            <c:strRef>
              <c:f>Feuil1!$B$1</c:f>
              <c:strCache>
                <c:ptCount val="1"/>
                <c:pt idx="0">
                  <c:v>gfg</c:v>
                </c:pt>
              </c:strCache>
            </c:strRef>
          </c:tx>
          <c:spPr>
            <a:ln w="19050">
              <a:solidFill>
                <a:schemeClr val="accent1">
                  <a:lumMod val="75000"/>
                </a:schemeClr>
              </a:solidFill>
            </a:ln>
            <a:effectLst/>
          </c:spPr>
          <c:marker>
            <c:symbol val="x"/>
            <c:size val="5"/>
            <c:spPr>
              <a:solidFill>
                <a:schemeClr val="accent1">
                  <a:lumMod val="75000"/>
                </a:schemeClr>
              </a:solidFill>
              <a:ln>
                <a:solidFill>
                  <a:schemeClr val="accent1">
                    <a:lumMod val="75000"/>
                  </a:schemeClr>
                </a:solidFill>
              </a:ln>
            </c:spPr>
          </c:marker>
          <c:dLbls>
            <c:numFmt formatCode="0%" sourceLinked="0"/>
            <c:spPr>
              <a:noFill/>
              <a:ln>
                <a:noFill/>
              </a:ln>
              <a:effectLst/>
            </c:spPr>
            <c:txPr>
              <a:bodyPr/>
              <a:lstStyle/>
              <a:p>
                <a:pPr>
                  <a:defRPr sz="1600" b="1" i="0" u="none" strike="noStrike" baseline="0">
                    <a:solidFill>
                      <a:schemeClr val="accent1">
                        <a:lumMod val="75000"/>
                      </a:schemeClr>
                    </a:solidFill>
                    <a:latin typeface="Calibri" panose="020F0502020204030204" pitchFamily="34" charset="0"/>
                    <a:ea typeface="Trebuchet MS"/>
                    <a:cs typeface="Calibri" panose="020F0502020204030204" pitchFamily="34" charset="0"/>
                  </a:defRPr>
                </a:pPr>
                <a:endParaRPr lang="fr-F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Feuil1!$A$2:$A$7</c:f>
              <c:strCache>
                <c:ptCount val="6"/>
                <c:pt idx="0">
                  <c:v>Rappel 2013</c:v>
                </c:pt>
                <c:pt idx="1">
                  <c:v>Rappel 2014</c:v>
                </c:pt>
                <c:pt idx="2">
                  <c:v>Rappel 2015</c:v>
                </c:pt>
                <c:pt idx="3">
                  <c:v>Rappel 2016</c:v>
                </c:pt>
                <c:pt idx="4">
                  <c:v>Rappel 2017</c:v>
                </c:pt>
                <c:pt idx="5">
                  <c:v>sept-18</c:v>
                </c:pt>
              </c:strCache>
            </c:strRef>
          </c:cat>
          <c:val>
            <c:numRef>
              <c:f>Feuil1!$B$2:$B$7</c:f>
              <c:numCache>
                <c:formatCode>0%</c:formatCode>
                <c:ptCount val="6"/>
                <c:pt idx="0">
                  <c:v>0.5</c:v>
                </c:pt>
                <c:pt idx="1">
                  <c:v>0.52</c:v>
                </c:pt>
                <c:pt idx="2">
                  <c:v>0.5</c:v>
                </c:pt>
                <c:pt idx="3">
                  <c:v>0.51</c:v>
                </c:pt>
                <c:pt idx="4">
                  <c:v>0.48</c:v>
                </c:pt>
                <c:pt idx="5">
                  <c:v>0.63</c:v>
                </c:pt>
              </c:numCache>
            </c:numRef>
          </c:val>
          <c:smooth val="0"/>
          <c:extLst xmlns:c16r2="http://schemas.microsoft.com/office/drawing/2015/06/chart">
            <c:ext xmlns:c16="http://schemas.microsoft.com/office/drawing/2014/chart" uri="{C3380CC4-5D6E-409C-BE32-E72D297353CC}">
              <c16:uniqueId val="{00000000-33DE-4A4B-8814-001E79599A12}"/>
            </c:ext>
          </c:extLst>
        </c:ser>
        <c:dLbls>
          <c:showLegendKey val="0"/>
          <c:showVal val="0"/>
          <c:showCatName val="0"/>
          <c:showSerName val="0"/>
          <c:showPercent val="0"/>
          <c:showBubbleSize val="0"/>
        </c:dLbls>
        <c:marker val="1"/>
        <c:smooth val="0"/>
        <c:axId val="-2047311744"/>
        <c:axId val="-2047309136"/>
      </c:lineChart>
      <c:catAx>
        <c:axId val="-2047311744"/>
        <c:scaling>
          <c:orientation val="minMax"/>
        </c:scaling>
        <c:delete val="0"/>
        <c:axPos val="b"/>
        <c:numFmt formatCode="General" sourceLinked="1"/>
        <c:majorTickMark val="out"/>
        <c:minorTickMark val="none"/>
        <c:tickLblPos val="nextTo"/>
        <c:spPr>
          <a:ln>
            <a:noFill/>
          </a:ln>
        </c:spPr>
        <c:txPr>
          <a:bodyPr/>
          <a:lstStyle/>
          <a:p>
            <a:pPr>
              <a:defRPr sz="1100">
                <a:latin typeface="Calibri" panose="020F0502020204030204" pitchFamily="34" charset="0"/>
                <a:cs typeface="Calibri" panose="020F0502020204030204" pitchFamily="34" charset="0"/>
              </a:defRPr>
            </a:pPr>
            <a:endParaRPr lang="fr-FR"/>
          </a:p>
        </c:txPr>
        <c:crossAx val="-2047309136"/>
        <c:crossesAt val="0.0"/>
        <c:auto val="1"/>
        <c:lblAlgn val="ctr"/>
        <c:lblOffset val="100"/>
        <c:noMultiLvlLbl val="0"/>
      </c:catAx>
      <c:valAx>
        <c:axId val="-2047309136"/>
        <c:scaling>
          <c:orientation val="minMax"/>
          <c:min val="0.2"/>
        </c:scaling>
        <c:delete val="1"/>
        <c:axPos val="l"/>
        <c:numFmt formatCode="0%" sourceLinked="1"/>
        <c:majorTickMark val="out"/>
        <c:minorTickMark val="none"/>
        <c:tickLblPos val="nextTo"/>
        <c:crossAx val="-2047311744"/>
        <c:crosses val="autoZero"/>
        <c:crossBetween val="midCat"/>
      </c:valAx>
      <c:spPr>
        <a:noFill/>
        <a:ln w="25536">
          <a:noFill/>
        </a:ln>
      </c:spPr>
    </c:plotArea>
    <c:plotVisOnly val="1"/>
    <c:dispBlanksAs val="gap"/>
    <c:showDLblsOverMax val="0"/>
  </c:chart>
  <c:spPr>
    <a:noFill/>
    <a:ln>
      <a:no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0437124410579972"/>
          <c:y val="0.0196457944047159"/>
          <c:w val="0.9956287558942"/>
          <c:h val="0.974096611908355"/>
        </c:manualLayout>
      </c:layout>
      <c:barChart>
        <c:barDir val="bar"/>
        <c:grouping val="stacked"/>
        <c:varyColors val="0"/>
        <c:ser>
          <c:idx val="0"/>
          <c:order val="0"/>
          <c:spPr>
            <a:solidFill>
              <a:srgbClr val="CC0000"/>
            </a:solidFill>
            <a:ln w="9525">
              <a:solidFill>
                <a:schemeClr val="bg1"/>
              </a:solidFill>
            </a:ln>
            <a:effectLst/>
          </c:spPr>
          <c:invertIfNegative val="0"/>
          <c:dLbls>
            <c:spPr>
              <a:noFill/>
              <a:ln>
                <a:noFill/>
              </a:ln>
              <a:effectLst/>
            </c:spPr>
            <c:txPr>
              <a:bodyPr wrap="square" lIns="38100" tIns="19050" rIns="38100" bIns="19050" anchor="ctr" anchorCtr="0">
                <a:spAutoFit/>
              </a:bodyPr>
              <a:lstStyle/>
              <a:p>
                <a:pPr algn="ctr">
                  <a:defRPr lang="fr-FR" sz="1400" b="1" i="0" u="none" strike="noStrike" kern="1200" baseline="0">
                    <a:solidFill>
                      <a:schemeClr val="bg1"/>
                    </a:solidFill>
                    <a:latin typeface="Calibri" pitchFamily="34" charset="0"/>
                    <a:ea typeface="Arial"/>
                    <a:cs typeface="Calibri" pitchFamily="34" charset="0"/>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val>
            <c:numRef>
              <c:f>Sheet1!$B$2:$B$4</c:f>
              <c:numCache>
                <c:formatCode>0%</c:formatCode>
                <c:ptCount val="3"/>
                <c:pt idx="0">
                  <c:v>0.36</c:v>
                </c:pt>
                <c:pt idx="1">
                  <c:v>0.42</c:v>
                </c:pt>
                <c:pt idx="2">
                  <c:v>0.68</c:v>
                </c:pt>
              </c:numCache>
            </c:numRef>
          </c:val>
          <c:extLst xmlns:c16r2="http://schemas.microsoft.com/office/drawing/2015/06/chart">
            <c:ext xmlns:c16="http://schemas.microsoft.com/office/drawing/2014/chart" uri="{C3380CC4-5D6E-409C-BE32-E72D297353CC}">
              <c16:uniqueId val="{00000000-A446-BC47-9BC4-AB0C4B50B50B}"/>
            </c:ext>
          </c:extLst>
        </c:ser>
        <c:ser>
          <c:idx val="1"/>
          <c:order val="1"/>
          <c:spPr>
            <a:solidFill>
              <a:srgbClr val="003366">
                <a:alpha val="60000"/>
              </a:srgbClr>
            </a:solidFill>
            <a:ln>
              <a:solidFill>
                <a:schemeClr val="bg1"/>
              </a:solidFill>
            </a:ln>
          </c:spPr>
          <c:invertIfNegative val="0"/>
          <c:dLbls>
            <c:numFmt formatCode="#,##0%;[White]#,##0%" sourceLinked="0"/>
            <c:spPr>
              <a:noFill/>
              <a:ln>
                <a:noFill/>
              </a:ln>
              <a:effectLst/>
            </c:spPr>
            <c:txPr>
              <a:bodyPr/>
              <a:lstStyle/>
              <a:p>
                <a:pPr>
                  <a:defRPr sz="1200">
                    <a:latin typeface="Calibri"/>
                    <a:cs typeface="Calibri"/>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Sheet1!$C$2:$C$4</c:f>
              <c:numCache>
                <c:formatCode>0%</c:formatCode>
                <c:ptCount val="3"/>
                <c:pt idx="0">
                  <c:v>-0.42</c:v>
                </c:pt>
                <c:pt idx="1">
                  <c:v>-0.45</c:v>
                </c:pt>
                <c:pt idx="2">
                  <c:v>-0.24</c:v>
                </c:pt>
              </c:numCache>
            </c:numRef>
          </c:val>
          <c:extLst xmlns:c16r2="http://schemas.microsoft.com/office/drawing/2015/06/chart">
            <c:ext xmlns:c16="http://schemas.microsoft.com/office/drawing/2014/chart" uri="{C3380CC4-5D6E-409C-BE32-E72D297353CC}">
              <c16:uniqueId val="{00000001-A446-BC47-9BC4-AB0C4B50B50B}"/>
            </c:ext>
          </c:extLst>
        </c:ser>
        <c:ser>
          <c:idx val="2"/>
          <c:order val="2"/>
          <c:spPr>
            <a:solidFill>
              <a:srgbClr val="003366"/>
            </a:solidFill>
            <a:ln>
              <a:solidFill>
                <a:schemeClr val="bg1"/>
              </a:solidFill>
            </a:ln>
          </c:spPr>
          <c:invertIfNegative val="0"/>
          <c:dLbls>
            <c:dLbl>
              <c:idx val="1"/>
              <c:layout>
                <c:manualLayout>
                  <c:x val="0.0123106331397397"/>
                  <c:y val="0.0"/>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A446-BC47-9BC4-AB0C4B50B50B}"/>
                </c:ext>
                <c:ext xmlns:c15="http://schemas.microsoft.com/office/drawing/2012/chart" uri="{CE6537A1-D6FC-4f65-9D91-7224C49458BB}"/>
              </c:extLst>
            </c:dLbl>
            <c:numFmt formatCode="#,##0%;[White]#,##0%" sourceLinked="0"/>
            <c:spPr>
              <a:noFill/>
              <a:ln>
                <a:noFill/>
              </a:ln>
              <a:effectLst/>
            </c:spPr>
            <c:txPr>
              <a:bodyPr/>
              <a:lstStyle/>
              <a:p>
                <a:pPr>
                  <a:defRPr sz="1200">
                    <a:latin typeface="Calibri"/>
                    <a:cs typeface="Calibri"/>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Sheet1!$D$2:$D$4</c:f>
              <c:numCache>
                <c:formatCode>0%</c:formatCode>
                <c:ptCount val="3"/>
                <c:pt idx="0">
                  <c:v>-0.17</c:v>
                </c:pt>
                <c:pt idx="1">
                  <c:v>-0.11</c:v>
                </c:pt>
                <c:pt idx="2">
                  <c:v>-0.06</c:v>
                </c:pt>
              </c:numCache>
            </c:numRef>
          </c:val>
          <c:extLst xmlns:c16r2="http://schemas.microsoft.com/office/drawing/2015/06/chart">
            <c:ext xmlns:c16="http://schemas.microsoft.com/office/drawing/2014/chart" uri="{C3380CC4-5D6E-409C-BE32-E72D297353CC}">
              <c16:uniqueId val="{00000003-A446-BC47-9BC4-AB0C4B50B50B}"/>
            </c:ext>
          </c:extLst>
        </c:ser>
        <c:ser>
          <c:idx val="3"/>
          <c:order val="3"/>
          <c:spPr>
            <a:solidFill>
              <a:srgbClr val="001D3A"/>
            </a:solidFill>
            <a:ln>
              <a:solidFill>
                <a:schemeClr val="bg1"/>
              </a:solidFill>
            </a:ln>
          </c:spPr>
          <c:invertIfNegative val="0"/>
          <c:dLbls>
            <c:dLbl>
              <c:idx val="0"/>
              <c:layout>
                <c:manualLayout>
                  <c:x val="-0.0307765828493494"/>
                  <c:y val="-0.00861825312080857"/>
                </c:manualLayout>
              </c:layout>
              <c:numFmt formatCode="0;0%" sourceLinked="0"/>
              <c:spPr>
                <a:noFill/>
                <a:ln>
                  <a:noFill/>
                </a:ln>
                <a:effectLst/>
              </c:spPr>
              <c:txPr>
                <a:bodyPr/>
                <a:lstStyle/>
                <a:p>
                  <a:pPr>
                    <a:defRPr sz="1200">
                      <a:solidFill>
                        <a:srgbClr val="003366"/>
                      </a:solidFill>
                      <a:latin typeface="Calibri"/>
                      <a:cs typeface="Calibri"/>
                    </a:defRPr>
                  </a:pPr>
                  <a:endParaRPr lang="fr-FR"/>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A446-BC47-9BC4-AB0C4B50B50B}"/>
                </c:ext>
                <c:ext xmlns:c15="http://schemas.microsoft.com/office/drawing/2012/chart" uri="{CE6537A1-D6FC-4f65-9D91-7224C49458BB}"/>
              </c:extLst>
            </c:dLbl>
            <c:dLbl>
              <c:idx val="1"/>
              <c:layout>
                <c:manualLayout>
                  <c:x val="-0.0266730384694361"/>
                  <c:y val="-7.89997409956629E-17"/>
                </c:manualLayout>
              </c:layout>
              <c:numFmt formatCode="0;0%" sourceLinked="0"/>
              <c:spPr>
                <a:noFill/>
                <a:ln>
                  <a:noFill/>
                </a:ln>
                <a:effectLst/>
              </c:spPr>
              <c:txPr>
                <a:bodyPr/>
                <a:lstStyle/>
                <a:p>
                  <a:pPr>
                    <a:defRPr sz="1200">
                      <a:solidFill>
                        <a:srgbClr val="003366"/>
                      </a:solidFill>
                      <a:latin typeface="Calibri"/>
                      <a:cs typeface="Calibri"/>
                    </a:defRPr>
                  </a:pPr>
                  <a:endParaRPr lang="fr-FR"/>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A446-BC47-9BC4-AB0C4B50B50B}"/>
                </c:ext>
                <c:ext xmlns:c15="http://schemas.microsoft.com/office/drawing/2012/chart" uri="{CE6537A1-D6FC-4f65-9D91-7224C49458BB}"/>
              </c:extLst>
            </c:dLbl>
            <c:dLbl>
              <c:idx val="2"/>
              <c:layout>
                <c:manualLayout>
                  <c:x val="-0.0205177218995662"/>
                  <c:y val="0.0"/>
                </c:manualLayout>
              </c:layout>
              <c:numFmt formatCode="0;0%" sourceLinked="0"/>
              <c:spPr>
                <a:noFill/>
                <a:ln>
                  <a:noFill/>
                </a:ln>
                <a:effectLst/>
              </c:spPr>
              <c:txPr>
                <a:bodyPr/>
                <a:lstStyle/>
                <a:p>
                  <a:pPr>
                    <a:defRPr sz="1200">
                      <a:solidFill>
                        <a:srgbClr val="001D3A"/>
                      </a:solidFill>
                      <a:latin typeface="Calibri"/>
                      <a:cs typeface="Calibri"/>
                    </a:defRPr>
                  </a:pPr>
                  <a:endParaRPr lang="fr-FR"/>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A446-BC47-9BC4-AB0C4B50B50B}"/>
                </c:ext>
                <c:ext xmlns:c15="http://schemas.microsoft.com/office/drawing/2012/chart" uri="{CE6537A1-D6FC-4f65-9D91-7224C49458BB}"/>
              </c:extLst>
            </c:dLbl>
            <c:dLbl>
              <c:idx val="10"/>
              <c:layout>
                <c:manualLayout>
                  <c:x val="-7.52307778927116E-17"/>
                  <c:y val="0.00530569359410599"/>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A446-BC47-9BC4-AB0C4B50B50B}"/>
                </c:ext>
                <c:ext xmlns:c15="http://schemas.microsoft.com/office/drawing/2012/chart" uri="{CE6537A1-D6FC-4f65-9D91-7224C49458BB}"/>
              </c:extLst>
            </c:dLbl>
            <c:dLbl>
              <c:idx val="11"/>
              <c:layout>
                <c:manualLayout>
                  <c:x val="0.0"/>
                  <c:y val="0.015917080782318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A446-BC47-9BC4-AB0C4B50B50B}"/>
                </c:ext>
                <c:ext xmlns:c15="http://schemas.microsoft.com/office/drawing/2012/chart" uri="{CE6537A1-D6FC-4f65-9D91-7224C49458BB}"/>
              </c:extLst>
            </c:dLbl>
            <c:numFmt formatCode="0;0%" sourceLinked="0"/>
            <c:spPr>
              <a:noFill/>
              <a:ln>
                <a:noFill/>
              </a:ln>
              <a:effectLst/>
            </c:spPr>
            <c:txPr>
              <a:bodyPr/>
              <a:lstStyle/>
              <a:p>
                <a:pPr>
                  <a:defRPr sz="1200">
                    <a:solidFill>
                      <a:schemeClr val="bg1"/>
                    </a:solidFill>
                    <a:latin typeface="Calibri"/>
                    <a:cs typeface="Calibri"/>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Sheet1!$E$2:$E$4</c:f>
              <c:numCache>
                <c:formatCode>0%</c:formatCode>
                <c:ptCount val="3"/>
                <c:pt idx="0">
                  <c:v>-0.05</c:v>
                </c:pt>
                <c:pt idx="1">
                  <c:v>-0.02</c:v>
                </c:pt>
                <c:pt idx="2">
                  <c:v>-0.02</c:v>
                </c:pt>
              </c:numCache>
            </c:numRef>
          </c:val>
          <c:extLst xmlns:c16r2="http://schemas.microsoft.com/office/drawing/2015/06/chart">
            <c:ext xmlns:c16="http://schemas.microsoft.com/office/drawing/2014/chart" uri="{C3380CC4-5D6E-409C-BE32-E72D297353CC}">
              <c16:uniqueId val="{00000009-A446-BC47-9BC4-AB0C4B50B50B}"/>
            </c:ext>
          </c:extLst>
        </c:ser>
        <c:dLbls>
          <c:dLblPos val="ctr"/>
          <c:showLegendKey val="0"/>
          <c:showVal val="1"/>
          <c:showCatName val="0"/>
          <c:showSerName val="0"/>
          <c:showPercent val="0"/>
          <c:showBubbleSize val="0"/>
        </c:dLbls>
        <c:gapWidth val="40"/>
        <c:overlap val="100"/>
        <c:axId val="-2046888576"/>
        <c:axId val="-2046885872"/>
      </c:barChart>
      <c:catAx>
        <c:axId val="-2046888576"/>
        <c:scaling>
          <c:orientation val="maxMin"/>
        </c:scaling>
        <c:delete val="1"/>
        <c:axPos val="l"/>
        <c:numFmt formatCode="General" sourceLinked="0"/>
        <c:majorTickMark val="out"/>
        <c:minorTickMark val="none"/>
        <c:tickLblPos val="none"/>
        <c:crossAx val="-2046885872"/>
        <c:crosses val="autoZero"/>
        <c:auto val="1"/>
        <c:lblAlgn val="ctr"/>
        <c:lblOffset val="100"/>
        <c:noMultiLvlLbl val="0"/>
      </c:catAx>
      <c:valAx>
        <c:axId val="-2046885872"/>
        <c:scaling>
          <c:orientation val="minMax"/>
          <c:max val="1.0"/>
          <c:min val="-0.8"/>
        </c:scaling>
        <c:delete val="1"/>
        <c:axPos val="t"/>
        <c:numFmt formatCode="0%" sourceLinked="1"/>
        <c:majorTickMark val="out"/>
        <c:minorTickMark val="none"/>
        <c:tickLblPos val="nextTo"/>
        <c:crossAx val="-2046888576"/>
        <c:crosses val="autoZero"/>
        <c:crossBetween val="between"/>
      </c:valAx>
      <c:spPr>
        <a:noFill/>
        <a:ln w="25400">
          <a:noFill/>
        </a:ln>
      </c:spPr>
    </c:plotArea>
    <c:plotVisOnly val="1"/>
    <c:dispBlanksAs val="gap"/>
    <c:showDLblsOverMax val="0"/>
  </c:chart>
  <c:spPr>
    <a:noFill/>
    <a:ln>
      <a:noFill/>
    </a:ln>
  </c:spPr>
  <c:txPr>
    <a:bodyPr/>
    <a:lstStyle/>
    <a:p>
      <a:pPr>
        <a:defRPr sz="1878" b="1" i="0" u="none" strike="noStrike" baseline="0">
          <a:solidFill>
            <a:schemeClr val="tx1"/>
          </a:solidFill>
          <a:latin typeface="Arial"/>
          <a:ea typeface="Arial"/>
          <a:cs typeface="Arial"/>
        </a:defRPr>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802868434879784"/>
          <c:y val="0.00296735905044514"/>
          <c:w val="0.919713156512022"/>
          <c:h val="0.967323213868995"/>
        </c:manualLayout>
      </c:layout>
      <c:barChart>
        <c:barDir val="bar"/>
        <c:grouping val="stacked"/>
        <c:varyColors val="0"/>
        <c:ser>
          <c:idx val="1"/>
          <c:order val="0"/>
          <c:tx>
            <c:strRef>
              <c:f>Sheet1!$B$1</c:f>
              <c:strCache>
                <c:ptCount val="1"/>
                <c:pt idx="0">
                  <c:v>Pas du tout</c:v>
                </c:pt>
              </c:strCache>
            </c:strRef>
          </c:tx>
          <c:spPr>
            <a:solidFill>
              <a:srgbClr val="CC0000"/>
            </a:solidFill>
            <a:ln w="9525">
              <a:solidFill>
                <a:schemeClr val="bg1"/>
              </a:solidFill>
            </a:ln>
            <a:effectLst/>
          </c:spPr>
          <c:invertIfNegative val="0"/>
          <c:dLbls>
            <c:spPr>
              <a:noFill/>
              <a:ln>
                <a:noFill/>
              </a:ln>
              <a:effectLst/>
            </c:spPr>
            <c:txPr>
              <a:bodyPr wrap="square" lIns="38100" tIns="19050" rIns="38100" bIns="19050" anchor="ctr" anchorCtr="0">
                <a:spAutoFit/>
              </a:bodyPr>
              <a:lstStyle/>
              <a:p>
                <a:pPr algn="ctr">
                  <a:defRPr lang="fr-FR" sz="1400" b="1" i="0" u="none" strike="noStrike" kern="1200" baseline="0">
                    <a:solidFill>
                      <a:schemeClr val="bg1"/>
                    </a:solidFill>
                    <a:latin typeface="Calibri" pitchFamily="34" charset="0"/>
                    <a:ea typeface="Arial"/>
                    <a:cs typeface="Calibri" pitchFamily="34" charset="0"/>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Sheet1!$A$2:$A$3</c:f>
              <c:numCache>
                <c:formatCode>General</c:formatCode>
                <c:ptCount val="2"/>
              </c:numCache>
            </c:numRef>
          </c:cat>
          <c:val>
            <c:numRef>
              <c:f>Sheet1!$B$2:$B$3</c:f>
              <c:numCache>
                <c:formatCode>0%</c:formatCode>
                <c:ptCount val="2"/>
                <c:pt idx="0">
                  <c:v>0.67</c:v>
                </c:pt>
                <c:pt idx="1">
                  <c:v>0.65</c:v>
                </c:pt>
              </c:numCache>
            </c:numRef>
          </c:val>
          <c:extLst xmlns:c16r2="http://schemas.microsoft.com/office/drawing/2015/06/chart">
            <c:ext xmlns:c16="http://schemas.microsoft.com/office/drawing/2014/chart" uri="{C3380CC4-5D6E-409C-BE32-E72D297353CC}">
              <c16:uniqueId val="{00000000-414F-1944-BFEA-D5EFC3777C56}"/>
            </c:ext>
          </c:extLst>
        </c:ser>
        <c:ser>
          <c:idx val="2"/>
          <c:order val="1"/>
          <c:tx>
            <c:strRef>
              <c:f>Sheet1!$C$1</c:f>
              <c:strCache>
                <c:ptCount val="1"/>
                <c:pt idx="0">
                  <c:v>Plutôt d’accord</c:v>
                </c:pt>
              </c:strCache>
            </c:strRef>
          </c:tx>
          <c:spPr>
            <a:solidFill>
              <a:srgbClr val="003366">
                <a:alpha val="50000"/>
              </a:srgbClr>
            </a:solidFill>
            <a:ln w="9525">
              <a:solidFill>
                <a:schemeClr val="bg1"/>
              </a:solidFill>
            </a:ln>
            <a:effectLst/>
          </c:spPr>
          <c:invertIfNegative val="0"/>
          <c:dLbls>
            <c:dLbl>
              <c:idx val="0"/>
              <c:tx>
                <c:rich>
                  <a:bodyPr/>
                  <a:lstStyle/>
                  <a:p>
                    <a:fld id="{823FACD0-4F27-4CAA-BC80-10F6998AD8CB}" type="VALUE">
                      <a:rPr lang="en-US">
                        <a:solidFill>
                          <a:schemeClr val="bg1"/>
                        </a:solidFill>
                      </a:rPr>
                      <a:pPr/>
                      <a:t>[VALEUR]</a:t>
                    </a:fld>
                    <a:endParaRPr lang="fr-F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14F-1944-BFEA-D5EFC3777C56}"/>
                </c:ext>
                <c:ext xmlns:c15="http://schemas.microsoft.com/office/drawing/2012/chart" uri="{CE6537A1-D6FC-4f65-9D91-7224C49458BB}">
                  <c15:dlblFieldTable/>
                  <c15:showDataLabelsRange val="0"/>
                </c:ext>
              </c:extLst>
            </c:dLbl>
            <c:dLbl>
              <c:idx val="1"/>
              <c:tx>
                <c:rich>
                  <a:bodyPr/>
                  <a:lstStyle/>
                  <a:p>
                    <a:fld id="{5376A0C1-BF0E-498D-B059-FB68203AC909}" type="VALUE">
                      <a:rPr lang="en-US">
                        <a:solidFill>
                          <a:schemeClr val="bg1"/>
                        </a:solidFill>
                      </a:rPr>
                      <a:pPr/>
                      <a:t>[VALEUR]</a:t>
                    </a:fld>
                    <a:endParaRPr lang="fr-F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414F-1944-BFEA-D5EFC3777C56}"/>
                </c:ext>
                <c:ext xmlns:c15="http://schemas.microsoft.com/office/drawing/2012/chart" uri="{CE6537A1-D6FC-4f65-9D91-7224C49458BB}">
                  <c15:dlblFieldTable/>
                  <c15:showDataLabelsRange val="0"/>
                </c:ext>
              </c:extLst>
            </c:dLbl>
            <c:numFmt formatCode="#,##0%;[White]#,##0%" sourceLinked="0"/>
            <c:spPr>
              <a:noFill/>
              <a:ln w="25392">
                <a:noFill/>
              </a:ln>
            </c:spPr>
            <c:txPr>
              <a:bodyPr/>
              <a:lstStyle/>
              <a:p>
                <a:pPr>
                  <a:defRPr sz="1400" b="1" i="0" u="none" strike="noStrike" baseline="0">
                    <a:solidFill>
                      <a:schemeClr val="bg1"/>
                    </a:solidFill>
                    <a:latin typeface="Calibri" pitchFamily="34" charset="0"/>
                    <a:ea typeface="Trebuchet MS"/>
                    <a:cs typeface="Calibri" pitchFamily="34" charset="0"/>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Sheet1!$A$2:$A$3</c:f>
              <c:numCache>
                <c:formatCode>General</c:formatCode>
                <c:ptCount val="2"/>
              </c:numCache>
            </c:numRef>
          </c:cat>
          <c:val>
            <c:numRef>
              <c:f>Sheet1!$C$2:$C$3</c:f>
              <c:numCache>
                <c:formatCode>0%</c:formatCode>
                <c:ptCount val="2"/>
                <c:pt idx="0">
                  <c:v>-0.28</c:v>
                </c:pt>
                <c:pt idx="1">
                  <c:v>-0.29</c:v>
                </c:pt>
              </c:numCache>
            </c:numRef>
          </c:val>
          <c:extLst xmlns:c16r2="http://schemas.microsoft.com/office/drawing/2015/06/chart">
            <c:ext xmlns:c16="http://schemas.microsoft.com/office/drawing/2014/chart" uri="{C3380CC4-5D6E-409C-BE32-E72D297353CC}">
              <c16:uniqueId val="{00000003-414F-1944-BFEA-D5EFC3777C56}"/>
            </c:ext>
          </c:extLst>
        </c:ser>
        <c:ser>
          <c:idx val="3"/>
          <c:order val="2"/>
          <c:tx>
            <c:strRef>
              <c:f>Sheet1!$D$1</c:f>
              <c:strCache>
                <c:ptCount val="1"/>
                <c:pt idx="0">
                  <c:v>Tout à fait d’accord</c:v>
                </c:pt>
              </c:strCache>
            </c:strRef>
          </c:tx>
          <c:spPr>
            <a:solidFill>
              <a:srgbClr val="003366"/>
            </a:solidFill>
            <a:ln w="9525">
              <a:solidFill>
                <a:schemeClr val="bg1"/>
              </a:solidFill>
            </a:ln>
            <a:effectLst/>
          </c:spPr>
          <c:invertIfNegative val="0"/>
          <c:dLbls>
            <c:dLbl>
              <c:idx val="0"/>
              <c:layout>
                <c:manualLayout>
                  <c:x val="0.0022939098139422"/>
                  <c:y val="0.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414F-1944-BFEA-D5EFC3777C56}"/>
                </c:ext>
                <c:ext xmlns:c15="http://schemas.microsoft.com/office/drawing/2012/chart" uri="{CE6537A1-D6FC-4f65-9D91-7224C49458BB}"/>
              </c:extLst>
            </c:dLbl>
            <c:numFmt formatCode="#,##0%;[White]#,##0%" sourceLinked="0"/>
            <c:spPr>
              <a:noFill/>
              <a:ln>
                <a:noFill/>
              </a:ln>
              <a:effectLst/>
            </c:spPr>
            <c:txPr>
              <a:bodyPr/>
              <a:lstStyle/>
              <a:p>
                <a:pPr>
                  <a:defRPr sz="1400">
                    <a:solidFill>
                      <a:schemeClr val="bg1"/>
                    </a:solidFill>
                    <a:latin typeface="Calibri" pitchFamily="34" charset="0"/>
                    <a:cs typeface="Calibri" pitchFamily="34" charset="0"/>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Sheet1!$A$2:$A$3</c:f>
              <c:numCache>
                <c:formatCode>General</c:formatCode>
                <c:ptCount val="2"/>
              </c:numCache>
            </c:numRef>
          </c:cat>
          <c:val>
            <c:numRef>
              <c:f>Sheet1!$D$2:$D$3</c:f>
              <c:numCache>
                <c:formatCode>0%</c:formatCode>
                <c:ptCount val="2"/>
                <c:pt idx="0">
                  <c:v>-0.05</c:v>
                </c:pt>
                <c:pt idx="1">
                  <c:v>-0.06</c:v>
                </c:pt>
              </c:numCache>
            </c:numRef>
          </c:val>
          <c:extLst xmlns:c16r2="http://schemas.microsoft.com/office/drawing/2015/06/chart">
            <c:ext xmlns:c16="http://schemas.microsoft.com/office/drawing/2014/chart" uri="{C3380CC4-5D6E-409C-BE32-E72D297353CC}">
              <c16:uniqueId val="{00000005-414F-1944-BFEA-D5EFC3777C56}"/>
            </c:ext>
          </c:extLst>
        </c:ser>
        <c:dLbls>
          <c:showLegendKey val="0"/>
          <c:showVal val="1"/>
          <c:showCatName val="0"/>
          <c:showSerName val="0"/>
          <c:showPercent val="0"/>
          <c:showBubbleSize val="0"/>
        </c:dLbls>
        <c:gapWidth val="80"/>
        <c:overlap val="100"/>
        <c:axId val="2093858560"/>
        <c:axId val="-2099498432"/>
      </c:barChart>
      <c:catAx>
        <c:axId val="2093858560"/>
        <c:scaling>
          <c:orientation val="maxMin"/>
        </c:scaling>
        <c:delete val="1"/>
        <c:axPos val="l"/>
        <c:numFmt formatCode="General" sourceLinked="0"/>
        <c:majorTickMark val="out"/>
        <c:minorTickMark val="none"/>
        <c:tickLblPos val="none"/>
        <c:crossAx val="-2099498432"/>
        <c:crosses val="autoZero"/>
        <c:auto val="1"/>
        <c:lblAlgn val="ctr"/>
        <c:lblOffset val="100"/>
        <c:noMultiLvlLbl val="0"/>
      </c:catAx>
      <c:valAx>
        <c:axId val="-2099498432"/>
        <c:scaling>
          <c:orientation val="minMax"/>
          <c:max val="0.7"/>
          <c:min val="-0.7"/>
        </c:scaling>
        <c:delete val="1"/>
        <c:axPos val="t"/>
        <c:numFmt formatCode="0%" sourceLinked="1"/>
        <c:majorTickMark val="out"/>
        <c:minorTickMark val="none"/>
        <c:tickLblPos val="nextTo"/>
        <c:crossAx val="2093858560"/>
        <c:crosses val="autoZero"/>
        <c:crossBetween val="between"/>
      </c:valAx>
      <c:spPr>
        <a:noFill/>
        <a:ln w="25384">
          <a:noFill/>
        </a:ln>
      </c:spPr>
    </c:plotArea>
    <c:plotVisOnly val="1"/>
    <c:dispBlanksAs val="gap"/>
    <c:showDLblsOverMax val="0"/>
  </c:chart>
  <c:spPr>
    <a:noFill/>
    <a:ln>
      <a:noFill/>
    </a:ln>
  </c:spPr>
  <c:txPr>
    <a:bodyPr/>
    <a:lstStyle/>
    <a:p>
      <a:pPr>
        <a:defRPr sz="1878" b="1" i="0" u="none" strike="noStrike" baseline="0">
          <a:solidFill>
            <a:schemeClr val="tx1"/>
          </a:solidFill>
          <a:latin typeface="Arial"/>
          <a:ea typeface="Arial"/>
          <a:cs typeface="Arial"/>
        </a:defRPr>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119404190083"/>
          <c:y val="0.0872479465941955"/>
          <c:w val="0.64655160869097"/>
          <c:h val="0.848007314767032"/>
        </c:manualLayout>
      </c:layout>
      <c:pieChart>
        <c:varyColors val="1"/>
        <c:ser>
          <c:idx val="0"/>
          <c:order val="0"/>
          <c:tx>
            <c:strRef>
              <c:f>Feuil1!$B$1</c:f>
              <c:strCache>
                <c:ptCount val="1"/>
                <c:pt idx="0">
                  <c:v>Ensemble</c:v>
                </c:pt>
              </c:strCache>
            </c:strRef>
          </c:tx>
          <c:spPr>
            <a:solidFill>
              <a:srgbClr val="92D050"/>
            </a:solidFill>
            <a:ln>
              <a:noFill/>
            </a:ln>
            <a:effectLst/>
          </c:spPr>
          <c:explosion val="2"/>
          <c:dPt>
            <c:idx val="0"/>
            <c:bubble3D val="0"/>
            <c:spPr>
              <a:solidFill>
                <a:srgbClr val="003366"/>
              </a:solidFill>
              <a:ln>
                <a:noFill/>
              </a:ln>
              <a:effectLst/>
            </c:spPr>
            <c:extLst xmlns:c16r2="http://schemas.microsoft.com/office/drawing/2015/06/chart">
              <c:ext xmlns:c16="http://schemas.microsoft.com/office/drawing/2014/chart" uri="{C3380CC4-5D6E-409C-BE32-E72D297353CC}">
                <c16:uniqueId val="{00000001-C46A-C74E-9D5B-7F05AD55948C}"/>
              </c:ext>
            </c:extLst>
          </c:dPt>
          <c:dPt>
            <c:idx val="1"/>
            <c:bubble3D val="0"/>
            <c:spPr>
              <a:solidFill>
                <a:srgbClr val="CC0000"/>
              </a:solidFill>
              <a:ln>
                <a:noFill/>
              </a:ln>
              <a:effectLst/>
            </c:spPr>
            <c:extLst xmlns:c16r2="http://schemas.microsoft.com/office/drawing/2015/06/chart">
              <c:ext xmlns:c16="http://schemas.microsoft.com/office/drawing/2014/chart" uri="{C3380CC4-5D6E-409C-BE32-E72D297353CC}">
                <c16:uniqueId val="{00000003-C46A-C74E-9D5B-7F05AD55948C}"/>
              </c:ext>
            </c:extLst>
          </c:dPt>
          <c:dPt>
            <c:idx val="2"/>
            <c:bubble3D val="0"/>
            <c:spPr>
              <a:solidFill>
                <a:schemeClr val="bg1">
                  <a:lumMod val="50000"/>
                </a:schemeClr>
              </a:solidFill>
              <a:ln>
                <a:noFill/>
              </a:ln>
              <a:effectLst/>
            </c:spPr>
            <c:extLst xmlns:c16r2="http://schemas.microsoft.com/office/drawing/2015/06/chart">
              <c:ext xmlns:c16="http://schemas.microsoft.com/office/drawing/2014/chart" uri="{C3380CC4-5D6E-409C-BE32-E72D297353CC}">
                <c16:uniqueId val="{00000005-C46A-C74E-9D5B-7F05AD55948C}"/>
              </c:ext>
            </c:extLst>
          </c:dPt>
          <c:dPt>
            <c:idx val="3"/>
            <c:bubble3D val="0"/>
            <c:spP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a:effectLst/>
            </c:spPr>
            <c:extLst xmlns:c16r2="http://schemas.microsoft.com/office/drawing/2015/06/chart">
              <c:ext xmlns:c16="http://schemas.microsoft.com/office/drawing/2014/chart" uri="{C3380CC4-5D6E-409C-BE32-E72D297353CC}">
                <c16:uniqueId val="{00000007-C46A-C74E-9D5B-7F05AD55948C}"/>
              </c:ext>
            </c:extLst>
          </c:dPt>
          <c:dLbls>
            <c:dLbl>
              <c:idx val="0"/>
              <c:layout>
                <c:manualLayout>
                  <c:x val="0.0312029882143611"/>
                  <c:y val="0.0"/>
                </c:manualLayout>
              </c:layout>
              <c:spPr/>
              <c:txPr>
                <a:bodyPr/>
                <a:lstStyle/>
                <a:p>
                  <a:pPr>
                    <a:defRPr sz="1600" b="1">
                      <a:solidFill>
                        <a:srgbClr val="003366"/>
                      </a:solidFill>
                      <a:latin typeface="Calibri" pitchFamily="34" charset="0"/>
                      <a:cs typeface="Calibri" pitchFamily="34" charset="0"/>
                    </a:defRPr>
                  </a:pPr>
                  <a:endParaRPr lang="fr-FR"/>
                </a:p>
              </c:txPr>
              <c:dLblPos val="bestFi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1-C46A-C74E-9D5B-7F05AD55948C}"/>
                </c:ext>
                <c:ext xmlns:c15="http://schemas.microsoft.com/office/drawing/2012/chart" uri="{CE6537A1-D6FC-4f65-9D91-7224C49458BB}">
                  <c15:layout>
                    <c:manualLayout>
                      <c:w val="0.259972605170329"/>
                      <c:h val="0.175501262307145"/>
                    </c:manualLayout>
                  </c15:layout>
                </c:ext>
              </c:extLst>
            </c:dLbl>
            <c:dLbl>
              <c:idx val="1"/>
              <c:layout>
                <c:manualLayout>
                  <c:x val="0.0278866265220977"/>
                  <c:y val="-0.180683453931134"/>
                </c:manualLayout>
              </c:layout>
              <c:spPr/>
              <c:txPr>
                <a:bodyPr/>
                <a:lstStyle/>
                <a:p>
                  <a:pPr>
                    <a:defRPr sz="1600" b="1">
                      <a:solidFill>
                        <a:schemeClr val="bg1"/>
                      </a:solidFill>
                      <a:latin typeface="Calibri" pitchFamily="34" charset="0"/>
                      <a:cs typeface="Calibri" pitchFamily="34" charset="0"/>
                    </a:defRPr>
                  </a:pPr>
                  <a:endParaRPr lang="fr-FR"/>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C46A-C74E-9D5B-7F05AD55948C}"/>
                </c:ext>
                <c:ext xmlns:c15="http://schemas.microsoft.com/office/drawing/2012/chart" uri="{CE6537A1-D6FC-4f65-9D91-7224C49458BB}">
                  <c15:layout>
                    <c:manualLayout>
                      <c:w val="0.185848010267842"/>
                      <c:h val="0.186834047879072"/>
                    </c:manualLayout>
                  </c15:layout>
                </c:ext>
              </c:extLst>
            </c:dLbl>
            <c:dLbl>
              <c:idx val="2"/>
              <c:layout>
                <c:manualLayout>
                  <c:x val="-0.209060021036219"/>
                  <c:y val="0.0"/>
                </c:manualLayout>
              </c:layout>
              <c:spPr>
                <a:noFill/>
                <a:ln>
                  <a:noFill/>
                </a:ln>
                <a:effectLst/>
              </c:spPr>
              <c:txPr>
                <a:bodyPr/>
                <a:lstStyle/>
                <a:p>
                  <a:pPr>
                    <a:defRPr sz="1100" b="1">
                      <a:solidFill>
                        <a:schemeClr val="bg1">
                          <a:lumMod val="50000"/>
                        </a:schemeClr>
                      </a:solidFill>
                      <a:latin typeface="Calibri" pitchFamily="34" charset="0"/>
                      <a:cs typeface="Calibri" pitchFamily="34" charset="0"/>
                    </a:defRPr>
                  </a:pPr>
                  <a:endParaRPr lang="fr-FR"/>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C46A-C74E-9D5B-7F05AD55948C}"/>
                </c:ext>
                <c:ext xmlns:c15="http://schemas.microsoft.com/office/drawing/2012/chart" uri="{CE6537A1-D6FC-4f65-9D91-7224C49458BB}"/>
              </c:extLst>
            </c:dLbl>
            <c:dLbl>
              <c:idx val="3"/>
              <c:spPr/>
              <c:txPr>
                <a:bodyPr/>
                <a:lstStyle/>
                <a:p>
                  <a:pPr>
                    <a:defRPr sz="1600" b="1">
                      <a:solidFill>
                        <a:schemeClr val="tx1"/>
                      </a:solidFill>
                      <a:latin typeface="Calibri" pitchFamily="34" charset="0"/>
                      <a:cs typeface="Calibri" pitchFamily="34" charset="0"/>
                    </a:defRPr>
                  </a:pPr>
                  <a:endParaRPr lang="fr-FR"/>
                </a:p>
              </c:txPr>
              <c:dLblPos val="outEnd"/>
              <c:showLegendKey val="0"/>
              <c:showVal val="0"/>
              <c:showCatName val="1"/>
              <c:showSerName val="0"/>
              <c:showPercent val="1"/>
              <c:showBubbleSize val="0"/>
            </c:dLbl>
            <c:spPr>
              <a:noFill/>
              <a:ln>
                <a:noFill/>
              </a:ln>
              <a:effectLst/>
            </c:spPr>
            <c:txPr>
              <a:bodyPr/>
              <a:lstStyle/>
              <a:p>
                <a:pPr>
                  <a:defRPr sz="1600" b="1">
                    <a:solidFill>
                      <a:schemeClr val="tx1"/>
                    </a:solidFill>
                    <a:latin typeface="Calibri" pitchFamily="34" charset="0"/>
                    <a:cs typeface="Calibri" pitchFamily="34" charset="0"/>
                  </a:defRPr>
                </a:pPr>
                <a:endParaRPr lang="fr-FR"/>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extLst>
          </c:dLbls>
          <c:cat>
            <c:strRef>
              <c:f>Feuil1!$A$2:$A$4</c:f>
              <c:strCache>
                <c:ptCount val="3"/>
                <c:pt idx="0">
                  <c:v>Oui </c:v>
                </c:pt>
                <c:pt idx="1">
                  <c:v>Non </c:v>
                </c:pt>
                <c:pt idx="2">
                  <c:v>Ne se prononcent pas</c:v>
                </c:pt>
              </c:strCache>
            </c:strRef>
          </c:cat>
          <c:val>
            <c:numRef>
              <c:f>Feuil1!$B$2:$B$4</c:f>
              <c:numCache>
                <c:formatCode>0%</c:formatCode>
                <c:ptCount val="3"/>
                <c:pt idx="0">
                  <c:v>0.05</c:v>
                </c:pt>
                <c:pt idx="1">
                  <c:v>0.91</c:v>
                </c:pt>
                <c:pt idx="2">
                  <c:v>0.04</c:v>
                </c:pt>
              </c:numCache>
            </c:numRef>
          </c:val>
          <c:extLst xmlns:c16r2="http://schemas.microsoft.com/office/drawing/2015/06/chart">
            <c:ext xmlns:c16="http://schemas.microsoft.com/office/drawing/2014/chart" uri="{C3380CC4-5D6E-409C-BE32-E72D297353CC}">
              <c16:uniqueId val="{00000008-C46A-C74E-9D5B-7F05AD55948C}"/>
            </c:ext>
          </c:extLst>
        </c:ser>
        <c:dLbls>
          <c:showLegendKey val="0"/>
          <c:showVal val="0"/>
          <c:showCatName val="0"/>
          <c:showSerName val="0"/>
          <c:showPercent val="0"/>
          <c:showBubbleSize val="0"/>
          <c:showLeaderLines val="0"/>
        </c:dLbls>
        <c:firstSliceAng val="3"/>
      </c:pieChart>
      <c:spPr>
        <a:noFill/>
        <a:ln w="25389">
          <a:noFill/>
        </a:ln>
      </c:spPr>
    </c:plotArea>
    <c:plotVisOnly val="1"/>
    <c:dispBlanksAs val="zero"/>
    <c:showDLblsOverMax val="0"/>
  </c:chart>
  <c:spPr>
    <a:effectLst/>
  </c:spPr>
  <c:txPr>
    <a:bodyPr/>
    <a:lstStyle/>
    <a:p>
      <a:pPr>
        <a:defRPr sz="1798"/>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00331998837015444"/>
          <c:w val="1.0"/>
          <c:h val="0.437948195156335"/>
        </c:manualLayout>
      </c:layout>
      <c:barChart>
        <c:barDir val="bar"/>
        <c:grouping val="stacked"/>
        <c:varyColors val="0"/>
        <c:ser>
          <c:idx val="0"/>
          <c:order val="0"/>
          <c:tx>
            <c:strRef>
              <c:f>Feuil1!$B$1</c:f>
              <c:strCache>
                <c:ptCount val="1"/>
                <c:pt idx="0">
                  <c:v>Oui</c:v>
                </c:pt>
              </c:strCache>
            </c:strRef>
          </c:tx>
          <c:spPr>
            <a:solidFill>
              <a:srgbClr val="003366"/>
            </a:solidFill>
            <a:ln w="9525">
              <a:solidFill>
                <a:schemeClr val="bg1"/>
              </a:solidFill>
            </a:ln>
            <a:effectLst>
              <a:softEdge rad="0"/>
            </a:effectLst>
          </c:spPr>
          <c:invertIfNegative val="0"/>
          <c:dLbls>
            <c:dLbl>
              <c:idx val="0"/>
              <c:layout>
                <c:manualLayout>
                  <c:x val="-0.0535324688080272"/>
                  <c:y val="0.0"/>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9EB4-8A42-B7A5-A75F86109711}"/>
                </c:ext>
                <c:ext xmlns:c15="http://schemas.microsoft.com/office/drawing/2012/chart" uri="{CE6537A1-D6FC-4f65-9D91-7224C49458BB}"/>
              </c:extLst>
            </c:dLbl>
            <c:numFmt formatCode="0;0%" sourceLinked="0"/>
            <c:spPr>
              <a:noFill/>
              <a:ln w="28044">
                <a:noFill/>
              </a:ln>
            </c:spPr>
            <c:txPr>
              <a:bodyPr/>
              <a:lstStyle/>
              <a:p>
                <a:pPr>
                  <a:defRPr sz="1400" b="1">
                    <a:solidFill>
                      <a:srgbClr val="003366"/>
                    </a:solidFill>
                    <a:latin typeface="Calibri"/>
                    <a:cs typeface="Calibri"/>
                  </a:defRPr>
                </a:pPr>
                <a:endParaRPr lang="fr-F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Feuil1!$A$2</c:f>
              <c:numCache>
                <c:formatCode>General</c:formatCode>
                <c:ptCount val="1"/>
              </c:numCache>
            </c:numRef>
          </c:cat>
          <c:val>
            <c:numRef>
              <c:f>Feuil1!$B$2</c:f>
              <c:numCache>
                <c:formatCode>0%</c:formatCode>
                <c:ptCount val="1"/>
                <c:pt idx="0">
                  <c:v>-0.05</c:v>
                </c:pt>
              </c:numCache>
            </c:numRef>
          </c:val>
          <c:extLst xmlns:c16r2="http://schemas.microsoft.com/office/drawing/2015/06/chart">
            <c:ext xmlns:c16="http://schemas.microsoft.com/office/drawing/2014/chart" uri="{C3380CC4-5D6E-409C-BE32-E72D297353CC}">
              <c16:uniqueId val="{00000001-9EB4-8A42-B7A5-A75F86109711}"/>
            </c:ext>
          </c:extLst>
        </c:ser>
        <c:ser>
          <c:idx val="1"/>
          <c:order val="1"/>
          <c:tx>
            <c:strRef>
              <c:f>Feuil1!$C$1</c:f>
              <c:strCache>
                <c:ptCount val="1"/>
                <c:pt idx="0">
                  <c:v>Non</c:v>
                </c:pt>
              </c:strCache>
            </c:strRef>
          </c:tx>
          <c:spPr>
            <a:solidFill>
              <a:srgbClr val="CC0000"/>
            </a:solidFill>
            <a:ln>
              <a:solidFill>
                <a:schemeClr val="bg1"/>
              </a:solidFill>
            </a:ln>
            <a:effectLst>
              <a:softEdge rad="0"/>
            </a:effectLst>
          </c:spPr>
          <c:invertIfNegative val="0"/>
          <c:dLbls>
            <c:numFmt formatCode="#,##0%;[White]#,##0%" sourceLinked="0"/>
            <c:spPr>
              <a:noFill/>
              <a:ln>
                <a:noFill/>
              </a:ln>
              <a:effectLst/>
            </c:spPr>
            <c:txPr>
              <a:bodyPr/>
              <a:lstStyle/>
              <a:p>
                <a:pPr algn="ctr">
                  <a:defRPr lang="fr-FR" sz="1400" b="1" i="0" u="none" strike="noStrike" kern="1200" baseline="0">
                    <a:solidFill>
                      <a:schemeClr val="bg1"/>
                    </a:solidFill>
                    <a:latin typeface="Calibri"/>
                    <a:ea typeface="+mn-ea"/>
                    <a:cs typeface="Calibri"/>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Feuil1!$A$2</c:f>
              <c:numCache>
                <c:formatCode>General</c:formatCode>
                <c:ptCount val="1"/>
              </c:numCache>
            </c:numRef>
          </c:cat>
          <c:val>
            <c:numRef>
              <c:f>Feuil1!$C$2</c:f>
              <c:numCache>
                <c:formatCode>0%</c:formatCode>
                <c:ptCount val="1"/>
                <c:pt idx="0">
                  <c:v>0.91</c:v>
                </c:pt>
              </c:numCache>
            </c:numRef>
          </c:val>
          <c:extLst xmlns:c16r2="http://schemas.microsoft.com/office/drawing/2015/06/chart">
            <c:ext xmlns:c16="http://schemas.microsoft.com/office/drawing/2014/chart" uri="{C3380CC4-5D6E-409C-BE32-E72D297353CC}">
              <c16:uniqueId val="{00000002-9EB4-8A42-B7A5-A75F86109711}"/>
            </c:ext>
          </c:extLst>
        </c:ser>
        <c:ser>
          <c:idx val="2"/>
          <c:order val="2"/>
          <c:tx>
            <c:strRef>
              <c:f>Feuil1!$D$1</c:f>
              <c:strCache>
                <c:ptCount val="1"/>
                <c:pt idx="0">
                  <c:v>Nsp</c:v>
                </c:pt>
              </c:strCache>
            </c:strRef>
          </c:tx>
          <c:spPr>
            <a:solidFill>
              <a:schemeClr val="tx1">
                <a:lumMod val="50000"/>
                <a:lumOff val="50000"/>
              </a:schemeClr>
            </a:solidFill>
            <a:ln>
              <a:solidFill>
                <a:schemeClr val="bg1"/>
              </a:solidFill>
            </a:ln>
          </c:spPr>
          <c:invertIfNegative val="0"/>
          <c:dLbls>
            <c:spPr>
              <a:noFill/>
              <a:ln>
                <a:noFill/>
              </a:ln>
              <a:effectLst/>
            </c:spPr>
            <c:txPr>
              <a:bodyPr wrap="square" lIns="38100" tIns="19050" rIns="38100" bIns="19050" anchor="ctr" anchorCtr="0">
                <a:spAutoFit/>
              </a:bodyPr>
              <a:lstStyle/>
              <a:p>
                <a:pPr algn="ctr">
                  <a:defRPr lang="fr-FR" sz="1100" b="1" i="0" u="none" strike="noStrike" kern="1200" baseline="0">
                    <a:solidFill>
                      <a:schemeClr val="bg1"/>
                    </a:solidFill>
                    <a:latin typeface="Calibri"/>
                    <a:ea typeface="+mn-ea"/>
                    <a:cs typeface="Calibri"/>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Feuil1!$A$2</c:f>
              <c:numCache>
                <c:formatCode>General</c:formatCode>
                <c:ptCount val="1"/>
              </c:numCache>
            </c:numRef>
          </c:cat>
          <c:val>
            <c:numRef>
              <c:f>Feuil1!$D$2</c:f>
              <c:numCache>
                <c:formatCode>0%</c:formatCode>
                <c:ptCount val="1"/>
                <c:pt idx="0">
                  <c:v>0.04</c:v>
                </c:pt>
              </c:numCache>
            </c:numRef>
          </c:val>
          <c:extLst xmlns:c16r2="http://schemas.microsoft.com/office/drawing/2015/06/chart">
            <c:ext xmlns:c16="http://schemas.microsoft.com/office/drawing/2014/chart" uri="{C3380CC4-5D6E-409C-BE32-E72D297353CC}">
              <c16:uniqueId val="{00000003-9EB4-8A42-B7A5-A75F86109711}"/>
            </c:ext>
          </c:extLst>
        </c:ser>
        <c:dLbls>
          <c:showLegendKey val="0"/>
          <c:showVal val="0"/>
          <c:showCatName val="0"/>
          <c:showSerName val="0"/>
          <c:showPercent val="0"/>
          <c:showBubbleSize val="0"/>
        </c:dLbls>
        <c:gapWidth val="60"/>
        <c:overlap val="100"/>
        <c:axId val="2140960928"/>
        <c:axId val="2140186192"/>
      </c:barChart>
      <c:catAx>
        <c:axId val="2140960928"/>
        <c:scaling>
          <c:orientation val="maxMin"/>
        </c:scaling>
        <c:delete val="1"/>
        <c:axPos val="l"/>
        <c:numFmt formatCode="General" sourceLinked="1"/>
        <c:majorTickMark val="out"/>
        <c:minorTickMark val="none"/>
        <c:tickLblPos val="low"/>
        <c:crossAx val="2140186192"/>
        <c:crosses val="autoZero"/>
        <c:auto val="1"/>
        <c:lblAlgn val="ctr"/>
        <c:lblOffset val="1000"/>
        <c:noMultiLvlLbl val="0"/>
      </c:catAx>
      <c:valAx>
        <c:axId val="2140186192"/>
        <c:scaling>
          <c:orientation val="minMax"/>
        </c:scaling>
        <c:delete val="1"/>
        <c:axPos val="t"/>
        <c:numFmt formatCode="0%" sourceLinked="1"/>
        <c:majorTickMark val="out"/>
        <c:minorTickMark val="none"/>
        <c:tickLblPos val="nextTo"/>
        <c:crossAx val="2140960928"/>
        <c:crosses val="autoZero"/>
        <c:crossBetween val="between"/>
      </c:valAx>
    </c:plotArea>
    <c:plotVisOnly val="1"/>
    <c:dispBlanksAs val="gap"/>
    <c:showDLblsOverMax val="0"/>
  </c:chart>
  <c:spPr>
    <a:noFill/>
    <a:ln>
      <a:noFill/>
    </a:ln>
  </c:spPr>
  <c:txPr>
    <a:bodyPr/>
    <a:lstStyle/>
    <a:p>
      <a:pPr>
        <a:defRPr sz="1802"/>
      </a:pPr>
      <a:endParaRPr lang="fr-F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825147882125"/>
          <c:y val="0.222159132515195"/>
          <c:w val="0.83250185960596"/>
          <c:h val="0.589040117450893"/>
        </c:manualLayout>
      </c:layout>
      <c:lineChart>
        <c:grouping val="standard"/>
        <c:varyColors val="0"/>
        <c:ser>
          <c:idx val="0"/>
          <c:order val="0"/>
          <c:tx>
            <c:strRef>
              <c:f>Feuil1!$B$1</c:f>
              <c:strCache>
                <c:ptCount val="1"/>
                <c:pt idx="0">
                  <c:v>Oui</c:v>
                </c:pt>
              </c:strCache>
            </c:strRef>
          </c:tx>
          <c:spPr>
            <a:ln w="19050">
              <a:solidFill>
                <a:srgbClr val="003366"/>
              </a:solidFill>
            </a:ln>
            <a:effectLst/>
          </c:spPr>
          <c:marker>
            <c:symbol val="x"/>
            <c:size val="5"/>
            <c:spPr>
              <a:solidFill>
                <a:srgbClr val="003366"/>
              </a:solidFill>
              <a:ln>
                <a:solidFill>
                  <a:srgbClr val="003366"/>
                </a:solidFill>
              </a:ln>
            </c:spPr>
          </c:marker>
          <c:dLbls>
            <c:spPr>
              <a:noFill/>
              <a:ln>
                <a:noFill/>
              </a:ln>
              <a:effectLst/>
            </c:spPr>
            <c:txPr>
              <a:bodyPr/>
              <a:lstStyle/>
              <a:p>
                <a:pPr>
                  <a:defRPr sz="1400" b="1" i="0" u="none" strike="noStrike" baseline="0">
                    <a:solidFill>
                      <a:srgbClr val="003366"/>
                    </a:solidFill>
                    <a:latin typeface="Calibri" panose="020F0502020204030204" pitchFamily="34" charset="0"/>
                    <a:ea typeface="Trebuchet MS"/>
                    <a:cs typeface="Calibri" panose="020F0502020204030204" pitchFamily="34" charset="0"/>
                  </a:defRPr>
                </a:pPr>
                <a:endParaRPr lang="fr-F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Feuil1!$A$2:$A$7</c:f>
              <c:strCache>
                <c:ptCount val="6"/>
                <c:pt idx="0">
                  <c:v>Rappel 2013</c:v>
                </c:pt>
                <c:pt idx="1">
                  <c:v>Rappel 2014</c:v>
                </c:pt>
                <c:pt idx="2">
                  <c:v>Rappel 2015</c:v>
                </c:pt>
                <c:pt idx="3">
                  <c:v>Rappel 2016</c:v>
                </c:pt>
                <c:pt idx="4">
                  <c:v>Rappel 2017</c:v>
                </c:pt>
                <c:pt idx="5">
                  <c:v>sept-18</c:v>
                </c:pt>
              </c:strCache>
            </c:strRef>
          </c:cat>
          <c:val>
            <c:numRef>
              <c:f>Feuil1!$B$2:$B$7</c:f>
              <c:numCache>
                <c:formatCode>General</c:formatCode>
                <c:ptCount val="6"/>
                <c:pt idx="0">
                  <c:v>2.0</c:v>
                </c:pt>
                <c:pt idx="1">
                  <c:v>3.0</c:v>
                </c:pt>
                <c:pt idx="2">
                  <c:v>3.0</c:v>
                </c:pt>
                <c:pt idx="3">
                  <c:v>4.0</c:v>
                </c:pt>
                <c:pt idx="4">
                  <c:v>3.0</c:v>
                </c:pt>
                <c:pt idx="5">
                  <c:v>5.0</c:v>
                </c:pt>
              </c:numCache>
            </c:numRef>
          </c:val>
          <c:smooth val="0"/>
          <c:extLst xmlns:c16r2="http://schemas.microsoft.com/office/drawing/2015/06/chart">
            <c:ext xmlns:c16="http://schemas.microsoft.com/office/drawing/2014/chart" uri="{C3380CC4-5D6E-409C-BE32-E72D297353CC}">
              <c16:uniqueId val="{00000000-5394-9C4E-A47A-FFF71A2D213C}"/>
            </c:ext>
          </c:extLst>
        </c:ser>
        <c:ser>
          <c:idx val="1"/>
          <c:order val="1"/>
          <c:tx>
            <c:strRef>
              <c:f>Feuil1!$C$1</c:f>
              <c:strCache>
                <c:ptCount val="1"/>
                <c:pt idx="0">
                  <c:v>Non</c:v>
                </c:pt>
              </c:strCache>
            </c:strRef>
          </c:tx>
          <c:spPr>
            <a:ln>
              <a:solidFill>
                <a:srgbClr val="CC0000"/>
              </a:solidFill>
            </a:ln>
          </c:spPr>
          <c:marker>
            <c:spPr>
              <a:solidFill>
                <a:srgbClr val="CC0000"/>
              </a:solidFill>
              <a:ln>
                <a:solidFill>
                  <a:srgbClr val="CC0000"/>
                </a:solidFill>
              </a:ln>
            </c:spPr>
          </c:marker>
          <c:dLbls>
            <c:spPr>
              <a:noFill/>
              <a:ln>
                <a:noFill/>
              </a:ln>
              <a:effectLst/>
            </c:spPr>
            <c:txPr>
              <a:bodyPr wrap="square" lIns="38100" tIns="19050" rIns="38100" bIns="19050" anchor="ctr" anchorCtr="0">
                <a:spAutoFit/>
              </a:bodyPr>
              <a:lstStyle/>
              <a:p>
                <a:pPr algn="ctr">
                  <a:defRPr lang="fr-FR" sz="1400" b="1" i="0" u="none" strike="noStrike" kern="1200" baseline="0">
                    <a:solidFill>
                      <a:srgbClr val="CC0000"/>
                    </a:solidFill>
                    <a:latin typeface="Calibri" panose="020F0502020204030204" pitchFamily="34" charset="0"/>
                    <a:ea typeface="Trebuchet MS"/>
                    <a:cs typeface="Calibri" panose="020F0502020204030204" pitchFamily="34" charset="0"/>
                  </a:defRPr>
                </a:pPr>
                <a:endParaRPr lang="fr-F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Feuil1!$A$2:$A$7</c:f>
              <c:strCache>
                <c:ptCount val="6"/>
                <c:pt idx="0">
                  <c:v>Rappel 2013</c:v>
                </c:pt>
                <c:pt idx="1">
                  <c:v>Rappel 2014</c:v>
                </c:pt>
                <c:pt idx="2">
                  <c:v>Rappel 2015</c:v>
                </c:pt>
                <c:pt idx="3">
                  <c:v>Rappel 2016</c:v>
                </c:pt>
                <c:pt idx="4">
                  <c:v>Rappel 2017</c:v>
                </c:pt>
                <c:pt idx="5">
                  <c:v>sept-18</c:v>
                </c:pt>
              </c:strCache>
            </c:strRef>
          </c:cat>
          <c:val>
            <c:numRef>
              <c:f>Feuil1!$C$2:$C$7</c:f>
              <c:numCache>
                <c:formatCode>General</c:formatCode>
                <c:ptCount val="6"/>
                <c:pt idx="0">
                  <c:v>90.0</c:v>
                </c:pt>
                <c:pt idx="1">
                  <c:v>92.0</c:v>
                </c:pt>
                <c:pt idx="2">
                  <c:v>92.0</c:v>
                </c:pt>
                <c:pt idx="3">
                  <c:v>89.0</c:v>
                </c:pt>
                <c:pt idx="4">
                  <c:v>89.0</c:v>
                </c:pt>
                <c:pt idx="5">
                  <c:v>91.0</c:v>
                </c:pt>
              </c:numCache>
            </c:numRef>
          </c:val>
          <c:smooth val="0"/>
          <c:extLst xmlns:c16r2="http://schemas.microsoft.com/office/drawing/2015/06/chart">
            <c:ext xmlns:c16="http://schemas.microsoft.com/office/drawing/2014/chart" uri="{C3380CC4-5D6E-409C-BE32-E72D297353CC}">
              <c16:uniqueId val="{00000001-5394-9C4E-A47A-FFF71A2D213C}"/>
            </c:ext>
          </c:extLst>
        </c:ser>
        <c:dLbls>
          <c:showLegendKey val="0"/>
          <c:showVal val="0"/>
          <c:showCatName val="0"/>
          <c:showSerName val="0"/>
          <c:showPercent val="0"/>
          <c:showBubbleSize val="0"/>
        </c:dLbls>
        <c:marker val="1"/>
        <c:smooth val="0"/>
        <c:axId val="-2029569152"/>
        <c:axId val="-2029566208"/>
      </c:lineChart>
      <c:catAx>
        <c:axId val="-2029569152"/>
        <c:scaling>
          <c:orientation val="minMax"/>
        </c:scaling>
        <c:delete val="0"/>
        <c:axPos val="b"/>
        <c:numFmt formatCode="General" sourceLinked="1"/>
        <c:majorTickMark val="out"/>
        <c:minorTickMark val="none"/>
        <c:tickLblPos val="nextTo"/>
        <c:spPr>
          <a:ln>
            <a:noFill/>
          </a:ln>
        </c:spPr>
        <c:txPr>
          <a:bodyPr/>
          <a:lstStyle/>
          <a:p>
            <a:pPr>
              <a:defRPr sz="900">
                <a:latin typeface="Calibri" panose="020F0502020204030204" pitchFamily="34" charset="0"/>
                <a:cs typeface="Calibri" panose="020F0502020204030204" pitchFamily="34" charset="0"/>
              </a:defRPr>
            </a:pPr>
            <a:endParaRPr lang="fr-FR"/>
          </a:p>
        </c:txPr>
        <c:crossAx val="-2029566208"/>
        <c:crossesAt val="0.0"/>
        <c:auto val="1"/>
        <c:lblAlgn val="ctr"/>
        <c:lblOffset val="100"/>
        <c:noMultiLvlLbl val="0"/>
      </c:catAx>
      <c:valAx>
        <c:axId val="-2029566208"/>
        <c:scaling>
          <c:orientation val="minMax"/>
          <c:min val="0.2"/>
        </c:scaling>
        <c:delete val="1"/>
        <c:axPos val="l"/>
        <c:numFmt formatCode="General" sourceLinked="1"/>
        <c:majorTickMark val="out"/>
        <c:minorTickMark val="none"/>
        <c:tickLblPos val="nextTo"/>
        <c:crossAx val="-2029569152"/>
        <c:crosses val="autoZero"/>
        <c:crossBetween val="midCat"/>
      </c:valAx>
      <c:spPr>
        <a:noFill/>
        <a:ln w="25536">
          <a:noFill/>
        </a:ln>
      </c:spPr>
    </c:plotArea>
    <c:plotVisOnly val="1"/>
    <c:dispBlanksAs val="gap"/>
    <c:showDLblsOverMax val="0"/>
  </c:chart>
  <c:spPr>
    <a:noFill/>
    <a:ln>
      <a:no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825147882125"/>
          <c:y val="0.0571952856657389"/>
          <c:w val="0.83250185960596"/>
          <c:h val="0.754003856059181"/>
        </c:manualLayout>
      </c:layout>
      <c:lineChart>
        <c:grouping val="standard"/>
        <c:varyColors val="0"/>
        <c:ser>
          <c:idx val="0"/>
          <c:order val="0"/>
          <c:tx>
            <c:strRef>
              <c:f>Feuil1!$B$1</c:f>
              <c:strCache>
                <c:ptCount val="1"/>
                <c:pt idx="0">
                  <c:v>Oui</c:v>
                </c:pt>
              </c:strCache>
            </c:strRef>
          </c:tx>
          <c:spPr>
            <a:ln w="19050">
              <a:solidFill>
                <a:srgbClr val="003366"/>
              </a:solidFill>
            </a:ln>
            <a:effectLst/>
          </c:spPr>
          <c:marker>
            <c:symbol val="x"/>
            <c:size val="5"/>
            <c:spPr>
              <a:solidFill>
                <a:srgbClr val="003366"/>
              </a:solidFill>
              <a:ln>
                <a:solidFill>
                  <a:srgbClr val="003366"/>
                </a:solidFill>
              </a:ln>
            </c:spPr>
          </c:marker>
          <c:dLbls>
            <c:dLbl>
              <c:idx val="0"/>
              <c:layout>
                <c:manualLayout>
                  <c:x val="-0.069594567724489"/>
                  <c:y val="-0.0464606610008474"/>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1FA7-6B49-A127-BA67A1D5C2F9}"/>
                </c:ext>
                <c:ext xmlns:c15="http://schemas.microsoft.com/office/drawing/2012/chart" uri="{CE6537A1-D6FC-4f65-9D91-7224C49458BB}"/>
              </c:extLst>
            </c:dLbl>
            <c:dLbl>
              <c:idx val="1"/>
              <c:layout>
                <c:manualLayout>
                  <c:x val="-0.050655173785095"/>
                  <c:y val="-0.0573350612498454"/>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FA7-6B49-A127-BA67A1D5C2F9}"/>
                </c:ext>
                <c:ext xmlns:c15="http://schemas.microsoft.com/office/drawing/2012/chart" uri="{CE6537A1-D6FC-4f65-9D91-7224C49458BB}"/>
              </c:extLst>
            </c:dLbl>
            <c:dLbl>
              <c:idx val="2"/>
              <c:layout>
                <c:manualLayout>
                  <c:x val="-0.0727511333810547"/>
                  <c:y val="0.0568461413646344"/>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1FA7-6B49-A127-BA67A1D5C2F9}"/>
                </c:ext>
                <c:ext xmlns:c15="http://schemas.microsoft.com/office/drawing/2012/chart" uri="{CE6537A1-D6FC-4f65-9D91-7224C49458BB}"/>
              </c:extLst>
            </c:dLbl>
            <c:dLbl>
              <c:idx val="5"/>
              <c:layout>
                <c:manualLayout>
                  <c:x val="-0.0447331987118177"/>
                  <c:y val="-0.0616402964263876"/>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1FA7-6B49-A127-BA67A1D5C2F9}"/>
                </c:ext>
                <c:ext xmlns:c15="http://schemas.microsoft.com/office/drawing/2012/chart" uri="{CE6537A1-D6FC-4f65-9D91-7224C49458BB}"/>
              </c:extLst>
            </c:dLbl>
            <c:spPr>
              <a:noFill/>
              <a:ln>
                <a:noFill/>
              </a:ln>
              <a:effectLst/>
            </c:spPr>
            <c:txPr>
              <a:bodyPr/>
              <a:lstStyle/>
              <a:p>
                <a:pPr>
                  <a:defRPr sz="1400" b="1" i="0" u="none" strike="noStrike" baseline="0">
                    <a:solidFill>
                      <a:srgbClr val="003366"/>
                    </a:solidFill>
                    <a:latin typeface="Calibri" panose="020F0502020204030204" pitchFamily="34" charset="0"/>
                    <a:ea typeface="Trebuchet MS"/>
                    <a:cs typeface="Calibri" panose="020F0502020204030204" pitchFamily="34" charset="0"/>
                  </a:defRPr>
                </a:pPr>
                <a:endParaRPr lang="fr-F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Feuil1!$A$2:$A$7</c:f>
              <c:strCache>
                <c:ptCount val="6"/>
                <c:pt idx="0">
                  <c:v>Rappel 2013</c:v>
                </c:pt>
                <c:pt idx="1">
                  <c:v>Rappel 2014</c:v>
                </c:pt>
                <c:pt idx="2">
                  <c:v>Rappel 2015</c:v>
                </c:pt>
                <c:pt idx="3">
                  <c:v>Rappel 2016</c:v>
                </c:pt>
                <c:pt idx="4">
                  <c:v>Rappel 2017</c:v>
                </c:pt>
                <c:pt idx="5">
                  <c:v>sept-18</c:v>
                </c:pt>
              </c:strCache>
            </c:strRef>
          </c:cat>
          <c:val>
            <c:numRef>
              <c:f>Feuil1!$B$2:$B$7</c:f>
              <c:numCache>
                <c:formatCode>0%</c:formatCode>
                <c:ptCount val="6"/>
                <c:pt idx="0">
                  <c:v>0.18</c:v>
                </c:pt>
                <c:pt idx="1">
                  <c:v>0.2</c:v>
                </c:pt>
                <c:pt idx="2">
                  <c:v>0.15</c:v>
                </c:pt>
                <c:pt idx="3">
                  <c:v>0.22</c:v>
                </c:pt>
                <c:pt idx="4">
                  <c:v>0.2</c:v>
                </c:pt>
                <c:pt idx="5">
                  <c:v>0.27</c:v>
                </c:pt>
              </c:numCache>
            </c:numRef>
          </c:val>
          <c:smooth val="0"/>
          <c:extLst xmlns:c16r2="http://schemas.microsoft.com/office/drawing/2015/06/chart">
            <c:ext xmlns:c16="http://schemas.microsoft.com/office/drawing/2014/chart" uri="{C3380CC4-5D6E-409C-BE32-E72D297353CC}">
              <c16:uniqueId val="{00000004-1FA7-6B49-A127-BA67A1D5C2F9}"/>
            </c:ext>
          </c:extLst>
        </c:ser>
        <c:dLbls>
          <c:showLegendKey val="0"/>
          <c:showVal val="0"/>
          <c:showCatName val="0"/>
          <c:showSerName val="0"/>
          <c:showPercent val="0"/>
          <c:showBubbleSize val="0"/>
        </c:dLbls>
        <c:marker val="1"/>
        <c:smooth val="0"/>
        <c:axId val="-2047033952"/>
        <c:axId val="-2047030704"/>
      </c:lineChart>
      <c:catAx>
        <c:axId val="-2047033952"/>
        <c:scaling>
          <c:orientation val="minMax"/>
        </c:scaling>
        <c:delete val="0"/>
        <c:axPos val="b"/>
        <c:numFmt formatCode="General" sourceLinked="1"/>
        <c:majorTickMark val="out"/>
        <c:minorTickMark val="none"/>
        <c:tickLblPos val="nextTo"/>
        <c:spPr>
          <a:ln>
            <a:noFill/>
          </a:ln>
        </c:spPr>
        <c:txPr>
          <a:bodyPr/>
          <a:lstStyle/>
          <a:p>
            <a:pPr>
              <a:defRPr sz="1100">
                <a:latin typeface="Calibri" panose="020F0502020204030204" pitchFamily="34" charset="0"/>
                <a:cs typeface="Calibri" panose="020F0502020204030204" pitchFamily="34" charset="0"/>
              </a:defRPr>
            </a:pPr>
            <a:endParaRPr lang="fr-FR"/>
          </a:p>
        </c:txPr>
        <c:crossAx val="-2047030704"/>
        <c:crossesAt val="0.0"/>
        <c:auto val="1"/>
        <c:lblAlgn val="ctr"/>
        <c:lblOffset val="100"/>
        <c:noMultiLvlLbl val="0"/>
      </c:catAx>
      <c:valAx>
        <c:axId val="-2047030704"/>
        <c:scaling>
          <c:orientation val="minMax"/>
          <c:min val="0.0"/>
        </c:scaling>
        <c:delete val="1"/>
        <c:axPos val="l"/>
        <c:numFmt formatCode="0%" sourceLinked="1"/>
        <c:majorTickMark val="out"/>
        <c:minorTickMark val="none"/>
        <c:tickLblPos val="nextTo"/>
        <c:crossAx val="-2047033952"/>
        <c:crosses val="autoZero"/>
        <c:crossBetween val="midCat"/>
      </c:valAx>
      <c:spPr>
        <a:noFill/>
        <a:ln w="25536">
          <a:noFill/>
        </a:ln>
      </c:spPr>
    </c:plotArea>
    <c:plotVisOnly val="1"/>
    <c:dispBlanksAs val="gap"/>
    <c:showDLblsOverMax val="0"/>
  </c:chart>
  <c:spPr>
    <a:noFill/>
    <a:ln>
      <a:no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119404190083"/>
          <c:y val="0.0872479465941955"/>
          <c:w val="0.64655160869097"/>
          <c:h val="0.848007314767032"/>
        </c:manualLayout>
      </c:layout>
      <c:pieChart>
        <c:varyColors val="1"/>
        <c:ser>
          <c:idx val="0"/>
          <c:order val="0"/>
          <c:tx>
            <c:strRef>
              <c:f>Feuil1!$B$1</c:f>
              <c:strCache>
                <c:ptCount val="1"/>
                <c:pt idx="0">
                  <c:v>Ensemble</c:v>
                </c:pt>
              </c:strCache>
            </c:strRef>
          </c:tx>
          <c:spPr>
            <a:solidFill>
              <a:srgbClr val="92D050"/>
            </a:solidFill>
            <a:ln>
              <a:noFill/>
            </a:ln>
            <a:effectLst/>
          </c:spPr>
          <c:explosion val="2"/>
          <c:dPt>
            <c:idx val="0"/>
            <c:bubble3D val="0"/>
            <c:spPr>
              <a:solidFill>
                <a:srgbClr val="003366"/>
              </a:solidFill>
              <a:ln>
                <a:noFill/>
              </a:ln>
              <a:effectLst/>
            </c:spPr>
            <c:extLst xmlns:c16r2="http://schemas.microsoft.com/office/drawing/2015/06/chart">
              <c:ext xmlns:c16="http://schemas.microsoft.com/office/drawing/2014/chart" uri="{C3380CC4-5D6E-409C-BE32-E72D297353CC}">
                <c16:uniqueId val="{00000001-9067-3F46-95F8-C3AD46F0FF4F}"/>
              </c:ext>
            </c:extLst>
          </c:dPt>
          <c:dPt>
            <c:idx val="1"/>
            <c:bubble3D val="0"/>
            <c:spPr>
              <a:solidFill>
                <a:srgbClr val="CC0000"/>
              </a:solidFill>
              <a:ln>
                <a:noFill/>
              </a:ln>
              <a:effectLst/>
            </c:spPr>
            <c:extLst xmlns:c16r2="http://schemas.microsoft.com/office/drawing/2015/06/chart">
              <c:ext xmlns:c16="http://schemas.microsoft.com/office/drawing/2014/chart" uri="{C3380CC4-5D6E-409C-BE32-E72D297353CC}">
                <c16:uniqueId val="{00000003-9067-3F46-95F8-C3AD46F0FF4F}"/>
              </c:ext>
            </c:extLst>
          </c:dPt>
          <c:dPt>
            <c:idx val="3"/>
            <c:bubble3D val="0"/>
            <c:spP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a:effectLst/>
            </c:spPr>
            <c:extLst xmlns:c16r2="http://schemas.microsoft.com/office/drawing/2015/06/chart">
              <c:ext xmlns:c16="http://schemas.microsoft.com/office/drawing/2014/chart" uri="{C3380CC4-5D6E-409C-BE32-E72D297353CC}">
                <c16:uniqueId val="{00000005-9067-3F46-95F8-C3AD46F0FF4F}"/>
              </c:ext>
            </c:extLst>
          </c:dPt>
          <c:dLbls>
            <c:dLbl>
              <c:idx val="0"/>
              <c:layout>
                <c:manualLayout>
                  <c:x val="0.0"/>
                  <c:y val="-0.268320438648529"/>
                </c:manualLayout>
              </c:layout>
              <c:spPr/>
              <c:txPr>
                <a:bodyPr/>
                <a:lstStyle/>
                <a:p>
                  <a:pPr>
                    <a:defRPr sz="1600" b="1">
                      <a:solidFill>
                        <a:srgbClr val="003366"/>
                      </a:solidFill>
                      <a:latin typeface="Calibri" pitchFamily="34" charset="0"/>
                      <a:cs typeface="Calibri" pitchFamily="34" charset="0"/>
                    </a:defRPr>
                  </a:pPr>
                  <a:endParaRPr lang="fr-FR"/>
                </a:p>
              </c:txPr>
              <c:dLblPos val="bestFi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1-9067-3F46-95F8-C3AD46F0FF4F}"/>
                </c:ext>
                <c:ext xmlns:c15="http://schemas.microsoft.com/office/drawing/2012/chart" uri="{CE6537A1-D6FC-4f65-9D91-7224C49458BB}">
                  <c15:layout>
                    <c:manualLayout>
                      <c:w val="0.259972605170329"/>
                      <c:h val="0.175501262307145"/>
                    </c:manualLayout>
                  </c15:layout>
                </c:ext>
              </c:extLst>
            </c:dLbl>
            <c:dLbl>
              <c:idx val="1"/>
              <c:layout>
                <c:manualLayout>
                  <c:x val="0.00916483346105886"/>
                  <c:y val="0.204781440164028"/>
                </c:manualLayout>
              </c:layout>
              <c:spPr/>
              <c:txPr>
                <a:bodyPr/>
                <a:lstStyle/>
                <a:p>
                  <a:pPr>
                    <a:defRPr sz="1600" b="1">
                      <a:solidFill>
                        <a:srgbClr val="CC0000"/>
                      </a:solidFill>
                      <a:latin typeface="Calibri" pitchFamily="34" charset="0"/>
                      <a:cs typeface="Calibri" pitchFamily="34" charset="0"/>
                    </a:defRPr>
                  </a:pPr>
                  <a:endParaRPr lang="fr-FR"/>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9067-3F46-95F8-C3AD46F0FF4F}"/>
                </c:ext>
                <c:ext xmlns:c15="http://schemas.microsoft.com/office/drawing/2012/chart" uri="{CE6537A1-D6FC-4f65-9D91-7224C49458BB}">
                  <c15:layout>
                    <c:manualLayout>
                      <c:w val="0.185848010267842"/>
                      <c:h val="0.186834047879072"/>
                    </c:manualLayout>
                  </c15:layout>
                </c:ext>
              </c:extLst>
            </c:dLbl>
            <c:dLbl>
              <c:idx val="3"/>
              <c:spPr/>
              <c:txPr>
                <a:bodyPr/>
                <a:lstStyle/>
                <a:p>
                  <a:pPr>
                    <a:defRPr sz="1600" b="1">
                      <a:solidFill>
                        <a:schemeClr val="tx1"/>
                      </a:solidFill>
                      <a:latin typeface="Calibri" pitchFamily="34" charset="0"/>
                      <a:cs typeface="Calibri" pitchFamily="34" charset="0"/>
                    </a:defRPr>
                  </a:pPr>
                  <a:endParaRPr lang="fr-FR"/>
                </a:p>
              </c:txPr>
              <c:dLblPos val="outEnd"/>
              <c:showLegendKey val="0"/>
              <c:showVal val="0"/>
              <c:showCatName val="1"/>
              <c:showSerName val="0"/>
              <c:showPercent val="1"/>
              <c:showBubbleSize val="0"/>
            </c:dLbl>
            <c:spPr>
              <a:noFill/>
              <a:ln>
                <a:noFill/>
              </a:ln>
              <a:effectLst/>
            </c:spPr>
            <c:txPr>
              <a:bodyPr/>
              <a:lstStyle/>
              <a:p>
                <a:pPr>
                  <a:defRPr sz="1600" b="1">
                    <a:solidFill>
                      <a:schemeClr val="tx1"/>
                    </a:solidFill>
                    <a:latin typeface="Calibri" pitchFamily="34" charset="0"/>
                    <a:cs typeface="Calibri" pitchFamily="34" charset="0"/>
                  </a:defRPr>
                </a:pPr>
                <a:endParaRPr lang="fr-FR"/>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extLst>
          </c:dLbls>
          <c:cat>
            <c:strRef>
              <c:f>Feuil1!$A$2:$A$3</c:f>
              <c:strCache>
                <c:ptCount val="2"/>
                <c:pt idx="0">
                  <c:v>Oui </c:v>
                </c:pt>
                <c:pt idx="1">
                  <c:v>Non </c:v>
                </c:pt>
              </c:strCache>
            </c:strRef>
          </c:cat>
          <c:val>
            <c:numRef>
              <c:f>Feuil1!$B$2:$B$3</c:f>
              <c:numCache>
                <c:formatCode>0%</c:formatCode>
                <c:ptCount val="2"/>
                <c:pt idx="0">
                  <c:v>0.46</c:v>
                </c:pt>
                <c:pt idx="1">
                  <c:v>0.54</c:v>
                </c:pt>
              </c:numCache>
            </c:numRef>
          </c:val>
          <c:extLst xmlns:c16r2="http://schemas.microsoft.com/office/drawing/2015/06/chart">
            <c:ext xmlns:c16="http://schemas.microsoft.com/office/drawing/2014/chart" uri="{C3380CC4-5D6E-409C-BE32-E72D297353CC}">
              <c16:uniqueId val="{00000006-9067-3F46-95F8-C3AD46F0FF4F}"/>
            </c:ext>
          </c:extLst>
        </c:ser>
        <c:dLbls>
          <c:showLegendKey val="0"/>
          <c:showVal val="0"/>
          <c:showCatName val="0"/>
          <c:showSerName val="0"/>
          <c:showPercent val="0"/>
          <c:showBubbleSize val="0"/>
          <c:showLeaderLines val="0"/>
        </c:dLbls>
        <c:firstSliceAng val="0"/>
      </c:pieChart>
      <c:spPr>
        <a:noFill/>
        <a:ln w="25389">
          <a:noFill/>
        </a:ln>
      </c:spPr>
    </c:plotArea>
    <c:plotVisOnly val="1"/>
    <c:dispBlanksAs val="zero"/>
    <c:showDLblsOverMax val="0"/>
  </c:chart>
  <c:spPr>
    <a:effectLst/>
  </c:spPr>
  <c:txPr>
    <a:bodyPr/>
    <a:lstStyle/>
    <a:p>
      <a:pPr>
        <a:defRPr sz="1798"/>
      </a:pPr>
      <a:endParaRPr lang="fr-F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0.48804</cdr:x>
      <cdr:y>0.53342</cdr:y>
    </cdr:from>
    <cdr:to>
      <cdr:x>0.64926</cdr:x>
      <cdr:y>0.5856</cdr:y>
    </cdr:to>
    <cdr:sp macro="" textlink="">
      <cdr:nvSpPr>
        <cdr:cNvPr id="2" name="ZoneTexte 2"/>
        <cdr:cNvSpPr txBox="1"/>
      </cdr:nvSpPr>
      <cdr:spPr>
        <a:xfrm xmlns:a="http://schemas.openxmlformats.org/drawingml/2006/main">
          <a:off x="3598432" y="2831941"/>
          <a:ext cx="118872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r-FR"/>
          </a:defPPr>
          <a:lvl1pPr marL="0" algn="l" defTabSz="1000902" rtl="0" eaLnBrk="1" latinLnBrk="0" hangingPunct="1">
            <a:defRPr sz="1970" kern="1200">
              <a:solidFill>
                <a:schemeClr val="tx1"/>
              </a:solidFill>
              <a:latin typeface="+mn-lt"/>
              <a:ea typeface="+mn-ea"/>
              <a:cs typeface="+mn-cs"/>
            </a:defRPr>
          </a:lvl1pPr>
          <a:lvl2pPr marL="500451" algn="l" defTabSz="1000902" rtl="0" eaLnBrk="1" latinLnBrk="0" hangingPunct="1">
            <a:defRPr sz="1970" kern="1200">
              <a:solidFill>
                <a:schemeClr val="tx1"/>
              </a:solidFill>
              <a:latin typeface="+mn-lt"/>
              <a:ea typeface="+mn-ea"/>
              <a:cs typeface="+mn-cs"/>
            </a:defRPr>
          </a:lvl2pPr>
          <a:lvl3pPr marL="1000902" algn="l" defTabSz="1000902" rtl="0" eaLnBrk="1" latinLnBrk="0" hangingPunct="1">
            <a:defRPr sz="1970" kern="1200">
              <a:solidFill>
                <a:schemeClr val="tx1"/>
              </a:solidFill>
              <a:latin typeface="+mn-lt"/>
              <a:ea typeface="+mn-ea"/>
              <a:cs typeface="+mn-cs"/>
            </a:defRPr>
          </a:lvl3pPr>
          <a:lvl4pPr marL="1501353" algn="l" defTabSz="1000902" rtl="0" eaLnBrk="1" latinLnBrk="0" hangingPunct="1">
            <a:defRPr sz="1970" kern="1200">
              <a:solidFill>
                <a:schemeClr val="tx1"/>
              </a:solidFill>
              <a:latin typeface="+mn-lt"/>
              <a:ea typeface="+mn-ea"/>
              <a:cs typeface="+mn-cs"/>
            </a:defRPr>
          </a:lvl4pPr>
          <a:lvl5pPr marL="2001804" algn="l" defTabSz="1000902" rtl="0" eaLnBrk="1" latinLnBrk="0" hangingPunct="1">
            <a:defRPr sz="1970" kern="1200">
              <a:solidFill>
                <a:schemeClr val="tx1"/>
              </a:solidFill>
              <a:latin typeface="+mn-lt"/>
              <a:ea typeface="+mn-ea"/>
              <a:cs typeface="+mn-cs"/>
            </a:defRPr>
          </a:lvl5pPr>
          <a:lvl6pPr marL="2502256" algn="l" defTabSz="1000902" rtl="0" eaLnBrk="1" latinLnBrk="0" hangingPunct="1">
            <a:defRPr sz="1970" kern="1200">
              <a:solidFill>
                <a:schemeClr val="tx1"/>
              </a:solidFill>
              <a:latin typeface="+mn-lt"/>
              <a:ea typeface="+mn-ea"/>
              <a:cs typeface="+mn-cs"/>
            </a:defRPr>
          </a:lvl6pPr>
          <a:lvl7pPr marL="3002707" algn="l" defTabSz="1000902" rtl="0" eaLnBrk="1" latinLnBrk="0" hangingPunct="1">
            <a:defRPr sz="1970" kern="1200">
              <a:solidFill>
                <a:schemeClr val="tx1"/>
              </a:solidFill>
              <a:latin typeface="+mn-lt"/>
              <a:ea typeface="+mn-ea"/>
              <a:cs typeface="+mn-cs"/>
            </a:defRPr>
          </a:lvl7pPr>
          <a:lvl8pPr marL="3503158" algn="l" defTabSz="1000902" rtl="0" eaLnBrk="1" latinLnBrk="0" hangingPunct="1">
            <a:defRPr sz="1970" kern="1200">
              <a:solidFill>
                <a:schemeClr val="tx1"/>
              </a:solidFill>
              <a:latin typeface="+mn-lt"/>
              <a:ea typeface="+mn-ea"/>
              <a:cs typeface="+mn-cs"/>
            </a:defRPr>
          </a:lvl8pPr>
          <a:lvl9pPr marL="4003609" algn="l" defTabSz="1000902" rtl="0" eaLnBrk="1" latinLnBrk="0" hangingPunct="1">
            <a:defRPr sz="1970" kern="1200">
              <a:solidFill>
                <a:schemeClr val="tx1"/>
              </a:solidFill>
              <a:latin typeface="+mn-lt"/>
              <a:ea typeface="+mn-ea"/>
              <a:cs typeface="+mn-cs"/>
            </a:defRPr>
          </a:lvl9pPr>
        </a:lstStyle>
        <a:p xmlns:a="http://schemas.openxmlformats.org/drawingml/2006/main">
          <a:r>
            <a:rPr lang="fr-FR" sz="1200" i="1" dirty="0">
              <a:solidFill>
                <a:schemeClr val="bg1">
                  <a:lumMod val="50000"/>
                </a:schemeClr>
              </a:solidFill>
            </a:rPr>
            <a:t>(9%)</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jpeg"/><Relationship Id="rId1" Type="http://schemas.openxmlformats.org/officeDocument/2006/relationships/slideMaster" Target="../slideMasters/slideMaster1.xml"/><Relationship Id="rId2" Type="http://schemas.openxmlformats.org/officeDocument/2006/relationships/hyperlink" Target="http://www.vigeo-eiris.com/fr" TargetMode="Externa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jpeg"/><Relationship Id="rId1" Type="http://schemas.openxmlformats.org/officeDocument/2006/relationships/slideMaster" Target="../slideMasters/slideMaster1.xml"/><Relationship Id="rId2" Type="http://schemas.openxmlformats.org/officeDocument/2006/relationships/hyperlink" Target="http://www.vigeo-eiris.com/fr"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801410" y="1177182"/>
            <a:ext cx="9082644" cy="2504217"/>
          </a:xfrm>
        </p:spPr>
        <p:txBody>
          <a:bodyPr anchor="b"/>
          <a:lstStyle>
            <a:lvl1pPr algn="ctr">
              <a:defRPr sz="6293"/>
            </a:lvl1pPr>
          </a:lstStyle>
          <a:p>
            <a:r>
              <a:rPr lang="fr-FR"/>
              <a:t>Modifiez le style du titre</a:t>
            </a:r>
            <a:endParaRPr lang="en-US" dirty="0"/>
          </a:p>
        </p:txBody>
      </p:sp>
      <p:sp>
        <p:nvSpPr>
          <p:cNvPr id="3" name="Subtitle 2"/>
          <p:cNvSpPr>
            <a:spLocks noGrp="1"/>
          </p:cNvSpPr>
          <p:nvPr>
            <p:ph type="subTitle" idx="1"/>
          </p:nvPr>
        </p:nvSpPr>
        <p:spPr>
          <a:xfrm>
            <a:off x="1335683" y="3777971"/>
            <a:ext cx="8014097" cy="1736634"/>
          </a:xfrm>
        </p:spPr>
        <p:txBody>
          <a:bodyPr/>
          <a:lstStyle>
            <a:lvl1pPr marL="0" indent="0" algn="ctr">
              <a:buNone/>
              <a:defRPr sz="2517"/>
            </a:lvl1pPr>
            <a:lvl2pPr marL="479511" indent="0" algn="ctr">
              <a:buNone/>
              <a:defRPr sz="2098"/>
            </a:lvl2pPr>
            <a:lvl3pPr marL="959023" indent="0" algn="ctr">
              <a:buNone/>
              <a:defRPr sz="1888"/>
            </a:lvl3pPr>
            <a:lvl4pPr marL="1438534" indent="0" algn="ctr">
              <a:buNone/>
              <a:defRPr sz="1678"/>
            </a:lvl4pPr>
            <a:lvl5pPr marL="1918045" indent="0" algn="ctr">
              <a:buNone/>
              <a:defRPr sz="1678"/>
            </a:lvl5pPr>
            <a:lvl6pPr marL="2397557" indent="0" algn="ctr">
              <a:buNone/>
              <a:defRPr sz="1678"/>
            </a:lvl6pPr>
            <a:lvl7pPr marL="2877068" indent="0" algn="ctr">
              <a:buNone/>
              <a:defRPr sz="1678"/>
            </a:lvl7pPr>
            <a:lvl8pPr marL="3356580" indent="0" algn="ctr">
              <a:buNone/>
              <a:defRPr sz="1678"/>
            </a:lvl8pPr>
            <a:lvl9pPr marL="3836091" indent="0" algn="ctr">
              <a:buNone/>
              <a:defRPr sz="1678"/>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F8D5B34-2823-F244-9F19-E6F923AF310C}" type="datetimeFigureOut">
              <a:rPr lang="fr-FR" smtClean="0"/>
              <a:t>24/09/2018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DA338BD-C35B-9F44-9458-7A8AD7DB80E4}" type="slidenum">
              <a:rPr lang="fr-FR" smtClean="0"/>
              <a:t>‹#›</a:t>
            </a:fld>
            <a:endParaRPr lang="fr-FR"/>
          </a:p>
        </p:txBody>
      </p:sp>
    </p:spTree>
    <p:extLst>
      <p:ext uri="{BB962C8B-B14F-4D97-AF65-F5344CB8AC3E}">
        <p14:creationId xmlns:p14="http://schemas.microsoft.com/office/powerpoint/2010/main" val="4101726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0F8D5B34-2823-F244-9F19-E6F923AF310C}" type="datetimeFigureOut">
              <a:rPr lang="fr-FR" smtClean="0"/>
              <a:t>24/09/2018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DA338BD-C35B-9F44-9458-7A8AD7DB80E4}" type="slidenum">
              <a:rPr lang="fr-FR" smtClean="0"/>
              <a:t>‹#›</a:t>
            </a:fld>
            <a:endParaRPr lang="fr-FR"/>
          </a:p>
        </p:txBody>
      </p:sp>
    </p:spTree>
    <p:extLst>
      <p:ext uri="{BB962C8B-B14F-4D97-AF65-F5344CB8AC3E}">
        <p14:creationId xmlns:p14="http://schemas.microsoft.com/office/powerpoint/2010/main" val="2675959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46785" y="382959"/>
            <a:ext cx="2304053" cy="609570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734626" y="382959"/>
            <a:ext cx="6778591" cy="6095704"/>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0F8D5B34-2823-F244-9F19-E6F923AF310C}" type="datetimeFigureOut">
              <a:rPr lang="fr-FR" smtClean="0"/>
              <a:t>24/09/2018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DA338BD-C35B-9F44-9458-7A8AD7DB80E4}" type="slidenum">
              <a:rPr lang="fr-FR" smtClean="0"/>
              <a:t>‹#›</a:t>
            </a:fld>
            <a:endParaRPr lang="fr-FR"/>
          </a:p>
        </p:txBody>
      </p:sp>
    </p:spTree>
    <p:extLst>
      <p:ext uri="{BB962C8B-B14F-4D97-AF65-F5344CB8AC3E}">
        <p14:creationId xmlns:p14="http://schemas.microsoft.com/office/powerpoint/2010/main" val="1104718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a:xfrm>
            <a:off x="8163072" y="6691406"/>
            <a:ext cx="2404229" cy="382959"/>
          </a:xfrm>
        </p:spPr>
        <p:txBody>
          <a:bodyPr/>
          <a:lstStyle/>
          <a:p>
            <a:fld id="{3DA338BD-C35B-9F44-9458-7A8AD7DB80E4}" type="slidenum">
              <a:rPr lang="fr-FR" smtClean="0"/>
              <a:t>‹#›</a:t>
            </a:fld>
            <a:endParaRPr lang="fr-FR"/>
          </a:p>
        </p:txBody>
      </p:sp>
    </p:spTree>
    <p:extLst>
      <p:ext uri="{BB962C8B-B14F-4D97-AF65-F5344CB8AC3E}">
        <p14:creationId xmlns:p14="http://schemas.microsoft.com/office/powerpoint/2010/main" val="3792956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age_de_Garde_2">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836254" y="2150557"/>
            <a:ext cx="8966497" cy="1736634"/>
          </a:xfrm>
        </p:spPr>
        <p:txBody>
          <a:bodyPr anchor="ctr">
            <a:normAutofit/>
          </a:bodyPr>
          <a:lstStyle>
            <a:lvl1pPr marL="0" indent="0" algn="ctr">
              <a:buNone/>
              <a:defRPr sz="4400" b="1" i="1" cap="none" baseline="0">
                <a:solidFill>
                  <a:srgbClr val="A5002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titres du masque</a:t>
            </a:r>
            <a:endParaRPr lang="en-US" dirty="0"/>
          </a:p>
        </p:txBody>
      </p:sp>
      <p:sp>
        <p:nvSpPr>
          <p:cNvPr id="8" name="Rectangle 7"/>
          <p:cNvSpPr/>
          <p:nvPr userDrawn="1"/>
        </p:nvSpPr>
        <p:spPr>
          <a:xfrm>
            <a:off x="1" y="319690"/>
            <a:ext cx="10685463" cy="109805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70"/>
          </a:p>
        </p:txBody>
      </p:sp>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577" y="209577"/>
            <a:ext cx="1724668" cy="1303341"/>
          </a:xfrm>
          <a:prstGeom prst="rect">
            <a:avLst/>
          </a:prstGeom>
        </p:spPr>
      </p:pic>
    </p:spTree>
    <p:extLst>
      <p:ext uri="{BB962C8B-B14F-4D97-AF65-F5344CB8AC3E}">
        <p14:creationId xmlns:p14="http://schemas.microsoft.com/office/powerpoint/2010/main" val="154211744"/>
      </p:ext>
    </p:extLst>
  </p:cSld>
  <p:clrMapOvr>
    <a:masterClrMapping/>
  </p:clrMapOvr>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u_1">
    <p:spTree>
      <p:nvGrpSpPr>
        <p:cNvPr id="1" name=""/>
        <p:cNvGrpSpPr/>
        <p:nvPr/>
      </p:nvGrpSpPr>
      <p:grpSpPr>
        <a:xfrm>
          <a:off x="0" y="0"/>
          <a:ext cx="0" cy="0"/>
          <a:chOff x="0" y="0"/>
          <a:chExt cx="0" cy="0"/>
        </a:xfrm>
      </p:grpSpPr>
      <p:sp>
        <p:nvSpPr>
          <p:cNvPr id="7" name="Rectangle 6"/>
          <p:cNvSpPr/>
          <p:nvPr userDrawn="1"/>
        </p:nvSpPr>
        <p:spPr>
          <a:xfrm>
            <a:off x="1" y="204413"/>
            <a:ext cx="10685463" cy="65735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70"/>
          </a:p>
        </p:txBody>
      </p:sp>
      <p:sp>
        <p:nvSpPr>
          <p:cNvPr id="25" name="Espace réservé du texte 24"/>
          <p:cNvSpPr>
            <a:spLocks noGrp="1"/>
          </p:cNvSpPr>
          <p:nvPr>
            <p:ph type="body" sz="quarter" idx="10"/>
          </p:nvPr>
        </p:nvSpPr>
        <p:spPr>
          <a:xfrm>
            <a:off x="1548791" y="204801"/>
            <a:ext cx="8968586" cy="657689"/>
          </a:xfrm>
        </p:spPr>
        <p:txBody>
          <a:bodyPr anchor="ctr">
            <a:noAutofit/>
          </a:bodyPr>
          <a:lstStyle>
            <a:lvl1pPr marL="0" indent="0">
              <a:lnSpc>
                <a:spcPct val="100000"/>
              </a:lnSpc>
              <a:spcBef>
                <a:spcPts val="0"/>
              </a:spcBef>
              <a:buNone/>
              <a:defRPr sz="2000" b="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fr-FR" dirty="0"/>
              <a:t>Modifiez les styles du texte du masque</a:t>
            </a:r>
          </a:p>
        </p:txBody>
      </p:sp>
      <p:grpSp>
        <p:nvGrpSpPr>
          <p:cNvPr id="2" name="Groupe 1"/>
          <p:cNvGrpSpPr/>
          <p:nvPr userDrawn="1"/>
        </p:nvGrpSpPr>
        <p:grpSpPr>
          <a:xfrm>
            <a:off x="251495" y="6870799"/>
            <a:ext cx="7629095" cy="261610"/>
            <a:chOff x="242976" y="6870799"/>
            <a:chExt cx="7370674" cy="261610"/>
          </a:xfrm>
        </p:grpSpPr>
        <p:sp>
          <p:nvSpPr>
            <p:cNvPr id="15" name="ZoneTexte 14"/>
            <p:cNvSpPr txBox="1"/>
            <p:nvPr userDrawn="1"/>
          </p:nvSpPr>
          <p:spPr>
            <a:xfrm>
              <a:off x="242976" y="6870799"/>
              <a:ext cx="2723014" cy="261610"/>
            </a:xfrm>
            <a:prstGeom prst="rect">
              <a:avLst/>
            </a:prstGeom>
            <a:noFill/>
          </p:spPr>
          <p:txBody>
            <a:bodyPr wrap="square" rtlCol="0">
              <a:spAutoFit/>
            </a:bodyPr>
            <a:lstStyle/>
            <a:p>
              <a:r>
                <a:rPr lang="fr-FR" sz="1100" i="1" dirty="0">
                  <a:solidFill>
                    <a:srgbClr val="A50021"/>
                  </a:solidFill>
                  <a:latin typeface="Century Gothic" panose="020B0502020202020204" pitchFamily="34" charset="0"/>
                </a:rPr>
                <a:t>Connection creates value</a:t>
              </a:r>
            </a:p>
          </p:txBody>
        </p:sp>
        <p:cxnSp>
          <p:nvCxnSpPr>
            <p:cNvPr id="16" name="Connecteur droit 15"/>
            <p:cNvCxnSpPr/>
            <p:nvPr userDrawn="1"/>
          </p:nvCxnSpPr>
          <p:spPr>
            <a:xfrm>
              <a:off x="2538658" y="7018300"/>
              <a:ext cx="5074992" cy="0"/>
            </a:xfrm>
            <a:prstGeom prst="line">
              <a:avLst/>
            </a:prstGeom>
            <a:ln>
              <a:solidFill>
                <a:srgbClr val="A50021"/>
              </a:solidFill>
            </a:ln>
          </p:spPr>
          <p:style>
            <a:lnRef idx="1">
              <a:schemeClr val="accent1"/>
            </a:lnRef>
            <a:fillRef idx="0">
              <a:schemeClr val="accent1"/>
            </a:fillRef>
            <a:effectRef idx="0">
              <a:schemeClr val="accent1"/>
            </a:effectRef>
            <a:fontRef idx="minor">
              <a:schemeClr val="tx1"/>
            </a:fontRef>
          </p:style>
        </p:cxnSp>
      </p:grpSp>
      <p:sp>
        <p:nvSpPr>
          <p:cNvPr id="12" name="ZoneTexte 11"/>
          <p:cNvSpPr txBox="1"/>
          <p:nvPr userDrawn="1"/>
        </p:nvSpPr>
        <p:spPr>
          <a:xfrm>
            <a:off x="8015654" y="6855411"/>
            <a:ext cx="562389" cy="276999"/>
          </a:xfrm>
          <a:prstGeom prst="rect">
            <a:avLst/>
          </a:prstGeom>
          <a:noFill/>
        </p:spPr>
        <p:txBody>
          <a:bodyPr wrap="square" rtlCol="0">
            <a:spAutoFit/>
          </a:bodyPr>
          <a:lstStyle/>
          <a:p>
            <a:pPr algn="ctr"/>
            <a:fld id="{EB4F3BBD-0DB5-40C1-BCD4-0C1429F62FEA}" type="slidenum">
              <a:rPr lang="fr-FR" sz="1200" smtClean="0">
                <a:solidFill>
                  <a:srgbClr val="A50021"/>
                </a:solidFill>
              </a:rPr>
              <a:pPr algn="ctr"/>
              <a:t>‹#›</a:t>
            </a:fld>
            <a:endParaRPr lang="fr-FR" sz="1200" dirty="0">
              <a:solidFill>
                <a:srgbClr val="A50021"/>
              </a:solidFill>
            </a:endParaRPr>
          </a:p>
        </p:txBody>
      </p:sp>
      <p:pic>
        <p:nvPicPr>
          <p:cNvPr id="13" name="Image 12" descr="Vigeo Eiris">
            <a:hlinkClick r:id="rId2"/>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663823" y="6841098"/>
            <a:ext cx="827520" cy="276999"/>
          </a:xfrm>
          <a:prstGeom prst="rect">
            <a:avLst/>
          </a:prstGeom>
          <a:noFill/>
          <a:ln>
            <a:noFill/>
          </a:ln>
        </p:spPr>
      </p:pic>
      <p:pic>
        <p:nvPicPr>
          <p:cNvPr id="11" name="Image 10"/>
          <p:cNvPicPr/>
          <p:nvPr userDrawn="1"/>
        </p:nvPicPr>
        <p:blipFill>
          <a:blip r:embed="rId4"/>
          <a:stretch>
            <a:fillRect/>
          </a:stretch>
        </p:blipFill>
        <p:spPr>
          <a:xfrm>
            <a:off x="9614330" y="6870800"/>
            <a:ext cx="969374" cy="222907"/>
          </a:xfrm>
          <a:prstGeom prst="rect">
            <a:avLst/>
          </a:prstGeom>
        </p:spPr>
      </p:pic>
      <p:pic>
        <p:nvPicPr>
          <p:cNvPr id="14" name="Imag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2081" y="104664"/>
            <a:ext cx="1171606" cy="885389"/>
          </a:xfrm>
          <a:prstGeom prst="rect">
            <a:avLst/>
          </a:prstGeom>
        </p:spPr>
      </p:pic>
    </p:spTree>
    <p:extLst>
      <p:ext uri="{BB962C8B-B14F-4D97-AF65-F5344CB8AC3E}">
        <p14:creationId xmlns:p14="http://schemas.microsoft.com/office/powerpoint/2010/main" val="675291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Méthodologie">
    <p:spTree>
      <p:nvGrpSpPr>
        <p:cNvPr id="1" name=""/>
        <p:cNvGrpSpPr/>
        <p:nvPr/>
      </p:nvGrpSpPr>
      <p:grpSpPr>
        <a:xfrm>
          <a:off x="0" y="0"/>
          <a:ext cx="0" cy="0"/>
          <a:chOff x="0" y="0"/>
          <a:chExt cx="0" cy="0"/>
        </a:xfrm>
      </p:grpSpPr>
      <p:sp>
        <p:nvSpPr>
          <p:cNvPr id="7" name="Rectangle 6"/>
          <p:cNvSpPr/>
          <p:nvPr userDrawn="1"/>
        </p:nvSpPr>
        <p:spPr>
          <a:xfrm>
            <a:off x="1" y="204413"/>
            <a:ext cx="10685463" cy="65735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70"/>
          </a:p>
        </p:txBody>
      </p:sp>
      <p:sp>
        <p:nvSpPr>
          <p:cNvPr id="25" name="Espace réservé du texte 24"/>
          <p:cNvSpPr>
            <a:spLocks noGrp="1"/>
          </p:cNvSpPr>
          <p:nvPr>
            <p:ph type="body" sz="quarter" idx="10"/>
          </p:nvPr>
        </p:nvSpPr>
        <p:spPr>
          <a:xfrm>
            <a:off x="1548791" y="204801"/>
            <a:ext cx="8968586" cy="657689"/>
          </a:xfrm>
        </p:spPr>
        <p:txBody>
          <a:bodyPr anchor="ctr">
            <a:noAutofit/>
          </a:bodyPr>
          <a:lstStyle>
            <a:lvl1pPr marL="0" indent="0">
              <a:lnSpc>
                <a:spcPct val="100000"/>
              </a:lnSpc>
              <a:spcBef>
                <a:spcPts val="0"/>
              </a:spcBef>
              <a:buNone/>
              <a:defRPr sz="2000" b="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fr-FR" dirty="0"/>
              <a:t>Modifiez les styles du texte du masque</a:t>
            </a:r>
          </a:p>
        </p:txBody>
      </p:sp>
      <p:grpSp>
        <p:nvGrpSpPr>
          <p:cNvPr id="13" name="Groupe 12"/>
          <p:cNvGrpSpPr/>
          <p:nvPr userDrawn="1"/>
        </p:nvGrpSpPr>
        <p:grpSpPr>
          <a:xfrm>
            <a:off x="251495" y="6870799"/>
            <a:ext cx="7629095" cy="261610"/>
            <a:chOff x="242976" y="6870799"/>
            <a:chExt cx="7370674" cy="261610"/>
          </a:xfrm>
        </p:grpSpPr>
        <p:sp>
          <p:nvSpPr>
            <p:cNvPr id="14" name="ZoneTexte 13"/>
            <p:cNvSpPr txBox="1"/>
            <p:nvPr userDrawn="1"/>
          </p:nvSpPr>
          <p:spPr>
            <a:xfrm>
              <a:off x="242976" y="6870799"/>
              <a:ext cx="2723014" cy="261610"/>
            </a:xfrm>
            <a:prstGeom prst="rect">
              <a:avLst/>
            </a:prstGeom>
            <a:noFill/>
          </p:spPr>
          <p:txBody>
            <a:bodyPr wrap="square" rtlCol="0">
              <a:spAutoFit/>
            </a:bodyPr>
            <a:lstStyle/>
            <a:p>
              <a:r>
                <a:rPr lang="fr-FR" sz="1100" i="1" dirty="0">
                  <a:solidFill>
                    <a:srgbClr val="A50021"/>
                  </a:solidFill>
                  <a:latin typeface="Century Gothic" panose="020B0502020202020204" pitchFamily="34" charset="0"/>
                </a:rPr>
                <a:t>Connection creates value</a:t>
              </a:r>
            </a:p>
          </p:txBody>
        </p:sp>
        <p:cxnSp>
          <p:nvCxnSpPr>
            <p:cNvPr id="15" name="Connecteur droit 14"/>
            <p:cNvCxnSpPr/>
            <p:nvPr userDrawn="1"/>
          </p:nvCxnSpPr>
          <p:spPr>
            <a:xfrm>
              <a:off x="2538658" y="7018300"/>
              <a:ext cx="5074992" cy="0"/>
            </a:xfrm>
            <a:prstGeom prst="line">
              <a:avLst/>
            </a:prstGeom>
            <a:ln>
              <a:solidFill>
                <a:srgbClr val="A50021"/>
              </a:solidFill>
            </a:ln>
          </p:spPr>
          <p:style>
            <a:lnRef idx="1">
              <a:schemeClr val="accent1"/>
            </a:lnRef>
            <a:fillRef idx="0">
              <a:schemeClr val="accent1"/>
            </a:fillRef>
            <a:effectRef idx="0">
              <a:schemeClr val="accent1"/>
            </a:effectRef>
            <a:fontRef idx="minor">
              <a:schemeClr val="tx1"/>
            </a:fontRef>
          </p:style>
        </p:cxnSp>
      </p:grpSp>
      <p:sp>
        <p:nvSpPr>
          <p:cNvPr id="16" name="ZoneTexte 15"/>
          <p:cNvSpPr txBox="1"/>
          <p:nvPr userDrawn="1"/>
        </p:nvSpPr>
        <p:spPr>
          <a:xfrm>
            <a:off x="8015654" y="6855411"/>
            <a:ext cx="562389" cy="276999"/>
          </a:xfrm>
          <a:prstGeom prst="rect">
            <a:avLst/>
          </a:prstGeom>
          <a:noFill/>
        </p:spPr>
        <p:txBody>
          <a:bodyPr wrap="square" rtlCol="0">
            <a:spAutoFit/>
          </a:bodyPr>
          <a:lstStyle/>
          <a:p>
            <a:pPr algn="ctr"/>
            <a:fld id="{EB4F3BBD-0DB5-40C1-BCD4-0C1429F62FEA}" type="slidenum">
              <a:rPr lang="fr-FR" sz="1200" smtClean="0">
                <a:solidFill>
                  <a:srgbClr val="A50021"/>
                </a:solidFill>
              </a:rPr>
              <a:pPr algn="ctr"/>
              <a:t>‹#›</a:t>
            </a:fld>
            <a:endParaRPr lang="fr-FR" sz="1200" dirty="0">
              <a:solidFill>
                <a:srgbClr val="A50021"/>
              </a:solidFill>
            </a:endParaRPr>
          </a:p>
        </p:txBody>
      </p:sp>
      <p:pic>
        <p:nvPicPr>
          <p:cNvPr id="17" name="Image 16" descr="Vigeo Eiris">
            <a:hlinkClick r:id="rId2"/>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663823" y="6841098"/>
            <a:ext cx="827520" cy="276999"/>
          </a:xfrm>
          <a:prstGeom prst="rect">
            <a:avLst/>
          </a:prstGeom>
          <a:noFill/>
          <a:ln>
            <a:noFill/>
          </a:ln>
        </p:spPr>
      </p:pic>
      <p:pic>
        <p:nvPicPr>
          <p:cNvPr id="18" name="Image 17"/>
          <p:cNvPicPr/>
          <p:nvPr userDrawn="1"/>
        </p:nvPicPr>
        <p:blipFill>
          <a:blip r:embed="rId4"/>
          <a:stretch>
            <a:fillRect/>
          </a:stretch>
        </p:blipFill>
        <p:spPr>
          <a:xfrm>
            <a:off x="9614330" y="6870800"/>
            <a:ext cx="969374" cy="222907"/>
          </a:xfrm>
          <a:prstGeom prst="rect">
            <a:avLst/>
          </a:prstGeom>
        </p:spPr>
      </p:pic>
      <p:pic>
        <p:nvPicPr>
          <p:cNvPr id="3" name="Imag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2081" y="104664"/>
            <a:ext cx="1171606" cy="885389"/>
          </a:xfrm>
          <a:prstGeom prst="rect">
            <a:avLst/>
          </a:prstGeom>
        </p:spPr>
      </p:pic>
    </p:spTree>
    <p:extLst>
      <p:ext uri="{BB962C8B-B14F-4D97-AF65-F5344CB8AC3E}">
        <p14:creationId xmlns:p14="http://schemas.microsoft.com/office/powerpoint/2010/main" val="356072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0F8D5B34-2823-F244-9F19-E6F923AF310C}" type="datetimeFigureOut">
              <a:rPr lang="fr-FR" smtClean="0"/>
              <a:t>24/09/2018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DA338BD-C35B-9F44-9458-7A8AD7DB80E4}" type="slidenum">
              <a:rPr lang="fr-FR" smtClean="0"/>
              <a:t>‹#›</a:t>
            </a:fld>
            <a:endParaRPr lang="fr-FR"/>
          </a:p>
        </p:txBody>
      </p:sp>
    </p:spTree>
    <p:extLst>
      <p:ext uri="{BB962C8B-B14F-4D97-AF65-F5344CB8AC3E}">
        <p14:creationId xmlns:p14="http://schemas.microsoft.com/office/powerpoint/2010/main" val="3288057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9061" y="1793248"/>
            <a:ext cx="9216212" cy="2992072"/>
          </a:xfrm>
        </p:spPr>
        <p:txBody>
          <a:bodyPr anchor="b"/>
          <a:lstStyle>
            <a:lvl1pPr>
              <a:defRPr sz="6293"/>
            </a:lvl1pPr>
          </a:lstStyle>
          <a:p>
            <a:r>
              <a:rPr lang="fr-FR"/>
              <a:t>Modifiez le style du titre</a:t>
            </a:r>
            <a:endParaRPr lang="en-US" dirty="0"/>
          </a:p>
        </p:txBody>
      </p:sp>
      <p:sp>
        <p:nvSpPr>
          <p:cNvPr id="3" name="Text Placeholder 2"/>
          <p:cNvSpPr>
            <a:spLocks noGrp="1"/>
          </p:cNvSpPr>
          <p:nvPr>
            <p:ph type="body" idx="1"/>
          </p:nvPr>
        </p:nvSpPr>
        <p:spPr>
          <a:xfrm>
            <a:off x="729061" y="4813626"/>
            <a:ext cx="9216212" cy="1573460"/>
          </a:xfrm>
        </p:spPr>
        <p:txBody>
          <a:bodyPr/>
          <a:lstStyle>
            <a:lvl1pPr marL="0" indent="0">
              <a:buNone/>
              <a:defRPr sz="2517">
                <a:solidFill>
                  <a:schemeClr val="tx1"/>
                </a:solidFill>
              </a:defRPr>
            </a:lvl1pPr>
            <a:lvl2pPr marL="479511" indent="0">
              <a:buNone/>
              <a:defRPr sz="2098">
                <a:solidFill>
                  <a:schemeClr val="tx1">
                    <a:tint val="75000"/>
                  </a:schemeClr>
                </a:solidFill>
              </a:defRPr>
            </a:lvl2pPr>
            <a:lvl3pPr marL="959023" indent="0">
              <a:buNone/>
              <a:defRPr sz="1888">
                <a:solidFill>
                  <a:schemeClr val="tx1">
                    <a:tint val="75000"/>
                  </a:schemeClr>
                </a:solidFill>
              </a:defRPr>
            </a:lvl3pPr>
            <a:lvl4pPr marL="1438534" indent="0">
              <a:buNone/>
              <a:defRPr sz="1678">
                <a:solidFill>
                  <a:schemeClr val="tx1">
                    <a:tint val="75000"/>
                  </a:schemeClr>
                </a:solidFill>
              </a:defRPr>
            </a:lvl4pPr>
            <a:lvl5pPr marL="1918045" indent="0">
              <a:buNone/>
              <a:defRPr sz="1678">
                <a:solidFill>
                  <a:schemeClr val="tx1">
                    <a:tint val="75000"/>
                  </a:schemeClr>
                </a:solidFill>
              </a:defRPr>
            </a:lvl5pPr>
            <a:lvl6pPr marL="2397557" indent="0">
              <a:buNone/>
              <a:defRPr sz="1678">
                <a:solidFill>
                  <a:schemeClr val="tx1">
                    <a:tint val="75000"/>
                  </a:schemeClr>
                </a:solidFill>
              </a:defRPr>
            </a:lvl6pPr>
            <a:lvl7pPr marL="2877068" indent="0">
              <a:buNone/>
              <a:defRPr sz="1678">
                <a:solidFill>
                  <a:schemeClr val="tx1">
                    <a:tint val="75000"/>
                  </a:schemeClr>
                </a:solidFill>
              </a:defRPr>
            </a:lvl7pPr>
            <a:lvl8pPr marL="3356580" indent="0">
              <a:buNone/>
              <a:defRPr sz="1678">
                <a:solidFill>
                  <a:schemeClr val="tx1">
                    <a:tint val="75000"/>
                  </a:schemeClr>
                </a:solidFill>
              </a:defRPr>
            </a:lvl8pPr>
            <a:lvl9pPr marL="3836091" indent="0">
              <a:buNone/>
              <a:defRPr sz="1678">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0F8D5B34-2823-F244-9F19-E6F923AF310C}" type="datetimeFigureOut">
              <a:rPr lang="fr-FR" smtClean="0"/>
              <a:t>24/09/2018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DA338BD-C35B-9F44-9458-7A8AD7DB80E4}" type="slidenum">
              <a:rPr lang="fr-FR" smtClean="0"/>
              <a:t>‹#›</a:t>
            </a:fld>
            <a:endParaRPr lang="fr-FR"/>
          </a:p>
        </p:txBody>
      </p:sp>
    </p:spTree>
    <p:extLst>
      <p:ext uri="{BB962C8B-B14F-4D97-AF65-F5344CB8AC3E}">
        <p14:creationId xmlns:p14="http://schemas.microsoft.com/office/powerpoint/2010/main" val="81540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734625" y="1914793"/>
            <a:ext cx="4541322" cy="4563869"/>
          </a:xfrm>
        </p:spPr>
        <p:txBody>
          <a:body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5409516" y="1914793"/>
            <a:ext cx="4541322" cy="4563869"/>
          </a:xfrm>
        </p:spPr>
        <p:txBody>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0F8D5B34-2823-F244-9F19-E6F923AF310C}" type="datetimeFigureOut">
              <a:rPr lang="fr-FR" smtClean="0"/>
              <a:t>24/09/2018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DA338BD-C35B-9F44-9458-7A8AD7DB80E4}" type="slidenum">
              <a:rPr lang="fr-FR" smtClean="0"/>
              <a:t>‹#›</a:t>
            </a:fld>
            <a:endParaRPr lang="fr-FR"/>
          </a:p>
        </p:txBody>
      </p:sp>
    </p:spTree>
    <p:extLst>
      <p:ext uri="{BB962C8B-B14F-4D97-AF65-F5344CB8AC3E}">
        <p14:creationId xmlns:p14="http://schemas.microsoft.com/office/powerpoint/2010/main" val="1491695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736017" y="382960"/>
            <a:ext cx="9216212" cy="1390307"/>
          </a:xfrm>
        </p:spPr>
        <p:txBody>
          <a:bodyPr/>
          <a:lstStyle/>
          <a:p>
            <a:r>
              <a:rPr lang="fr-FR"/>
              <a:t>Modifiez le style du titre</a:t>
            </a:r>
            <a:endParaRPr lang="en-US" dirty="0"/>
          </a:p>
        </p:txBody>
      </p:sp>
      <p:sp>
        <p:nvSpPr>
          <p:cNvPr id="3" name="Text Placeholder 2"/>
          <p:cNvSpPr>
            <a:spLocks noGrp="1"/>
          </p:cNvSpPr>
          <p:nvPr>
            <p:ph type="body" idx="1"/>
          </p:nvPr>
        </p:nvSpPr>
        <p:spPr>
          <a:xfrm>
            <a:off x="736019" y="1763276"/>
            <a:ext cx="4520451" cy="864154"/>
          </a:xfrm>
        </p:spPr>
        <p:txBody>
          <a:bodyPr anchor="b"/>
          <a:lstStyle>
            <a:lvl1pPr marL="0" indent="0">
              <a:buNone/>
              <a:defRPr sz="2517" b="1"/>
            </a:lvl1pPr>
            <a:lvl2pPr marL="479511" indent="0">
              <a:buNone/>
              <a:defRPr sz="2098" b="1"/>
            </a:lvl2pPr>
            <a:lvl3pPr marL="959023" indent="0">
              <a:buNone/>
              <a:defRPr sz="1888" b="1"/>
            </a:lvl3pPr>
            <a:lvl4pPr marL="1438534" indent="0">
              <a:buNone/>
              <a:defRPr sz="1678" b="1"/>
            </a:lvl4pPr>
            <a:lvl5pPr marL="1918045" indent="0">
              <a:buNone/>
              <a:defRPr sz="1678" b="1"/>
            </a:lvl5pPr>
            <a:lvl6pPr marL="2397557" indent="0">
              <a:buNone/>
              <a:defRPr sz="1678" b="1"/>
            </a:lvl6pPr>
            <a:lvl7pPr marL="2877068" indent="0">
              <a:buNone/>
              <a:defRPr sz="1678" b="1"/>
            </a:lvl7pPr>
            <a:lvl8pPr marL="3356580" indent="0">
              <a:buNone/>
              <a:defRPr sz="1678" b="1"/>
            </a:lvl8pPr>
            <a:lvl9pPr marL="3836091" indent="0">
              <a:buNone/>
              <a:defRPr sz="1678"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736019" y="2627430"/>
            <a:ext cx="4520451" cy="3864553"/>
          </a:xfrm>
        </p:spPr>
        <p:txBody>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5409516" y="1763276"/>
            <a:ext cx="4542714" cy="864154"/>
          </a:xfrm>
        </p:spPr>
        <p:txBody>
          <a:bodyPr anchor="b"/>
          <a:lstStyle>
            <a:lvl1pPr marL="0" indent="0">
              <a:buNone/>
              <a:defRPr sz="2517" b="1"/>
            </a:lvl1pPr>
            <a:lvl2pPr marL="479511" indent="0">
              <a:buNone/>
              <a:defRPr sz="2098" b="1"/>
            </a:lvl2pPr>
            <a:lvl3pPr marL="959023" indent="0">
              <a:buNone/>
              <a:defRPr sz="1888" b="1"/>
            </a:lvl3pPr>
            <a:lvl4pPr marL="1438534" indent="0">
              <a:buNone/>
              <a:defRPr sz="1678" b="1"/>
            </a:lvl4pPr>
            <a:lvl5pPr marL="1918045" indent="0">
              <a:buNone/>
              <a:defRPr sz="1678" b="1"/>
            </a:lvl5pPr>
            <a:lvl6pPr marL="2397557" indent="0">
              <a:buNone/>
              <a:defRPr sz="1678" b="1"/>
            </a:lvl6pPr>
            <a:lvl7pPr marL="2877068" indent="0">
              <a:buNone/>
              <a:defRPr sz="1678" b="1"/>
            </a:lvl7pPr>
            <a:lvl8pPr marL="3356580" indent="0">
              <a:buNone/>
              <a:defRPr sz="1678" b="1"/>
            </a:lvl8pPr>
            <a:lvl9pPr marL="3836091" indent="0">
              <a:buNone/>
              <a:defRPr sz="1678"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5409516" y="2627430"/>
            <a:ext cx="4542714" cy="3864553"/>
          </a:xfrm>
        </p:spPr>
        <p:txBody>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0F8D5B34-2823-F244-9F19-E6F923AF310C}" type="datetimeFigureOut">
              <a:rPr lang="fr-FR" smtClean="0"/>
              <a:t>24/09/2018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DA338BD-C35B-9F44-9458-7A8AD7DB80E4}" type="slidenum">
              <a:rPr lang="fr-FR" smtClean="0"/>
              <a:t>‹#›</a:t>
            </a:fld>
            <a:endParaRPr lang="fr-FR"/>
          </a:p>
        </p:txBody>
      </p:sp>
    </p:spTree>
    <p:extLst>
      <p:ext uri="{BB962C8B-B14F-4D97-AF65-F5344CB8AC3E}">
        <p14:creationId xmlns:p14="http://schemas.microsoft.com/office/powerpoint/2010/main" val="978649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F8D5B34-2823-F244-9F19-E6F923AF310C}" type="datetimeFigureOut">
              <a:rPr lang="fr-FR" smtClean="0"/>
              <a:t>24/09/2018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DA338BD-C35B-9F44-9458-7A8AD7DB80E4}" type="slidenum">
              <a:rPr lang="fr-FR" smtClean="0"/>
              <a:t>‹#›</a:t>
            </a:fld>
            <a:endParaRPr lang="fr-FR"/>
          </a:p>
        </p:txBody>
      </p:sp>
    </p:spTree>
    <p:extLst>
      <p:ext uri="{BB962C8B-B14F-4D97-AF65-F5344CB8AC3E}">
        <p14:creationId xmlns:p14="http://schemas.microsoft.com/office/powerpoint/2010/main" val="3882891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8D5B34-2823-F244-9F19-E6F923AF310C}" type="datetimeFigureOut">
              <a:rPr lang="fr-FR" smtClean="0"/>
              <a:t>24/09/2018</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DA338BD-C35B-9F44-9458-7A8AD7DB80E4}" type="slidenum">
              <a:rPr lang="fr-FR" smtClean="0"/>
              <a:t>‹#›</a:t>
            </a:fld>
            <a:endParaRPr lang="fr-FR"/>
          </a:p>
        </p:txBody>
      </p:sp>
    </p:spTree>
    <p:extLst>
      <p:ext uri="{BB962C8B-B14F-4D97-AF65-F5344CB8AC3E}">
        <p14:creationId xmlns:p14="http://schemas.microsoft.com/office/powerpoint/2010/main" val="4068633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36017" y="479531"/>
            <a:ext cx="3446340" cy="1678358"/>
          </a:xfrm>
        </p:spPr>
        <p:txBody>
          <a:bodyPr anchor="b"/>
          <a:lstStyle>
            <a:lvl1pPr>
              <a:defRPr sz="3356"/>
            </a:lvl1pPr>
          </a:lstStyle>
          <a:p>
            <a:r>
              <a:rPr lang="fr-FR"/>
              <a:t>Modifiez le style du titre</a:t>
            </a:r>
            <a:endParaRPr lang="en-US" dirty="0"/>
          </a:p>
        </p:txBody>
      </p:sp>
      <p:sp>
        <p:nvSpPr>
          <p:cNvPr id="3" name="Content Placeholder 2"/>
          <p:cNvSpPr>
            <a:spLocks noGrp="1"/>
          </p:cNvSpPr>
          <p:nvPr>
            <p:ph idx="1"/>
          </p:nvPr>
        </p:nvSpPr>
        <p:spPr>
          <a:xfrm>
            <a:off x="4542713" y="1035655"/>
            <a:ext cx="5409516" cy="5111666"/>
          </a:xfrm>
        </p:spPr>
        <p:txBody>
          <a:bodyPr/>
          <a:lstStyle>
            <a:lvl1pPr>
              <a:defRPr sz="3356"/>
            </a:lvl1pPr>
            <a:lvl2pPr>
              <a:defRPr sz="2937"/>
            </a:lvl2pPr>
            <a:lvl3pPr>
              <a:defRPr sz="2517"/>
            </a:lvl3pPr>
            <a:lvl4pPr>
              <a:defRPr sz="2098"/>
            </a:lvl4pPr>
            <a:lvl5pPr>
              <a:defRPr sz="2098"/>
            </a:lvl5pPr>
            <a:lvl6pPr>
              <a:defRPr sz="2098"/>
            </a:lvl6pPr>
            <a:lvl7pPr>
              <a:defRPr sz="2098"/>
            </a:lvl7pPr>
            <a:lvl8pPr>
              <a:defRPr sz="2098"/>
            </a:lvl8pPr>
            <a:lvl9pPr>
              <a:defRPr sz="2098"/>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736017" y="2157889"/>
            <a:ext cx="3446340" cy="3997756"/>
          </a:xfrm>
        </p:spPr>
        <p:txBody>
          <a:bodyPr/>
          <a:lstStyle>
            <a:lvl1pPr marL="0" indent="0">
              <a:buNone/>
              <a:defRPr sz="1678"/>
            </a:lvl1pPr>
            <a:lvl2pPr marL="479511" indent="0">
              <a:buNone/>
              <a:defRPr sz="1468"/>
            </a:lvl2pPr>
            <a:lvl3pPr marL="959023" indent="0">
              <a:buNone/>
              <a:defRPr sz="1259"/>
            </a:lvl3pPr>
            <a:lvl4pPr marL="1438534" indent="0">
              <a:buNone/>
              <a:defRPr sz="1049"/>
            </a:lvl4pPr>
            <a:lvl5pPr marL="1918045" indent="0">
              <a:buNone/>
              <a:defRPr sz="1049"/>
            </a:lvl5pPr>
            <a:lvl6pPr marL="2397557" indent="0">
              <a:buNone/>
              <a:defRPr sz="1049"/>
            </a:lvl6pPr>
            <a:lvl7pPr marL="2877068" indent="0">
              <a:buNone/>
              <a:defRPr sz="1049"/>
            </a:lvl7pPr>
            <a:lvl8pPr marL="3356580" indent="0">
              <a:buNone/>
              <a:defRPr sz="1049"/>
            </a:lvl8pPr>
            <a:lvl9pPr marL="3836091" indent="0">
              <a:buNone/>
              <a:defRPr sz="1049"/>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0F8D5B34-2823-F244-9F19-E6F923AF310C}" type="datetimeFigureOut">
              <a:rPr lang="fr-FR" smtClean="0"/>
              <a:t>24/09/2018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DA338BD-C35B-9F44-9458-7A8AD7DB80E4}" type="slidenum">
              <a:rPr lang="fr-FR" smtClean="0"/>
              <a:t>‹#›</a:t>
            </a:fld>
            <a:endParaRPr lang="fr-FR"/>
          </a:p>
        </p:txBody>
      </p:sp>
    </p:spTree>
    <p:extLst>
      <p:ext uri="{BB962C8B-B14F-4D97-AF65-F5344CB8AC3E}">
        <p14:creationId xmlns:p14="http://schemas.microsoft.com/office/powerpoint/2010/main" val="860921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36017" y="479531"/>
            <a:ext cx="3446340" cy="1678358"/>
          </a:xfrm>
        </p:spPr>
        <p:txBody>
          <a:bodyPr anchor="b"/>
          <a:lstStyle>
            <a:lvl1pPr>
              <a:defRPr sz="3356"/>
            </a:lvl1pPr>
          </a:lstStyle>
          <a:p>
            <a:r>
              <a:rPr lang="fr-FR"/>
              <a:t>Modifiez le style du titre</a:t>
            </a:r>
            <a:endParaRPr lang="en-US" dirty="0"/>
          </a:p>
        </p:txBody>
      </p:sp>
      <p:sp>
        <p:nvSpPr>
          <p:cNvPr id="3" name="Picture Placeholder 2"/>
          <p:cNvSpPr>
            <a:spLocks noGrp="1" noChangeAspect="1"/>
          </p:cNvSpPr>
          <p:nvPr>
            <p:ph type="pic" idx="1"/>
          </p:nvPr>
        </p:nvSpPr>
        <p:spPr>
          <a:xfrm>
            <a:off x="4542713" y="1035655"/>
            <a:ext cx="5409516" cy="5111666"/>
          </a:xfrm>
        </p:spPr>
        <p:txBody>
          <a:bodyPr anchor="t"/>
          <a:lstStyle>
            <a:lvl1pPr marL="0" indent="0">
              <a:buNone/>
              <a:defRPr sz="3356"/>
            </a:lvl1pPr>
            <a:lvl2pPr marL="479511" indent="0">
              <a:buNone/>
              <a:defRPr sz="2937"/>
            </a:lvl2pPr>
            <a:lvl3pPr marL="959023" indent="0">
              <a:buNone/>
              <a:defRPr sz="2517"/>
            </a:lvl3pPr>
            <a:lvl4pPr marL="1438534" indent="0">
              <a:buNone/>
              <a:defRPr sz="2098"/>
            </a:lvl4pPr>
            <a:lvl5pPr marL="1918045" indent="0">
              <a:buNone/>
              <a:defRPr sz="2098"/>
            </a:lvl5pPr>
            <a:lvl6pPr marL="2397557" indent="0">
              <a:buNone/>
              <a:defRPr sz="2098"/>
            </a:lvl6pPr>
            <a:lvl7pPr marL="2877068" indent="0">
              <a:buNone/>
              <a:defRPr sz="2098"/>
            </a:lvl7pPr>
            <a:lvl8pPr marL="3356580" indent="0">
              <a:buNone/>
              <a:defRPr sz="2098"/>
            </a:lvl8pPr>
            <a:lvl9pPr marL="3836091" indent="0">
              <a:buNone/>
              <a:defRPr sz="2098"/>
            </a:lvl9pPr>
          </a:lstStyle>
          <a:p>
            <a:r>
              <a:rPr lang="fr-FR"/>
              <a:t>Cliquez sur l'icône pour ajouter une image</a:t>
            </a:r>
            <a:endParaRPr lang="en-US" dirty="0"/>
          </a:p>
        </p:txBody>
      </p:sp>
      <p:sp>
        <p:nvSpPr>
          <p:cNvPr id="4" name="Text Placeholder 3"/>
          <p:cNvSpPr>
            <a:spLocks noGrp="1"/>
          </p:cNvSpPr>
          <p:nvPr>
            <p:ph type="body" sz="half" idx="2"/>
          </p:nvPr>
        </p:nvSpPr>
        <p:spPr>
          <a:xfrm>
            <a:off x="736017" y="2157889"/>
            <a:ext cx="3446340" cy="3997756"/>
          </a:xfrm>
        </p:spPr>
        <p:txBody>
          <a:bodyPr/>
          <a:lstStyle>
            <a:lvl1pPr marL="0" indent="0">
              <a:buNone/>
              <a:defRPr sz="1678"/>
            </a:lvl1pPr>
            <a:lvl2pPr marL="479511" indent="0">
              <a:buNone/>
              <a:defRPr sz="1468"/>
            </a:lvl2pPr>
            <a:lvl3pPr marL="959023" indent="0">
              <a:buNone/>
              <a:defRPr sz="1259"/>
            </a:lvl3pPr>
            <a:lvl4pPr marL="1438534" indent="0">
              <a:buNone/>
              <a:defRPr sz="1049"/>
            </a:lvl4pPr>
            <a:lvl5pPr marL="1918045" indent="0">
              <a:buNone/>
              <a:defRPr sz="1049"/>
            </a:lvl5pPr>
            <a:lvl6pPr marL="2397557" indent="0">
              <a:buNone/>
              <a:defRPr sz="1049"/>
            </a:lvl6pPr>
            <a:lvl7pPr marL="2877068" indent="0">
              <a:buNone/>
              <a:defRPr sz="1049"/>
            </a:lvl7pPr>
            <a:lvl8pPr marL="3356580" indent="0">
              <a:buNone/>
              <a:defRPr sz="1049"/>
            </a:lvl8pPr>
            <a:lvl9pPr marL="3836091" indent="0">
              <a:buNone/>
              <a:defRPr sz="1049"/>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0F8D5B34-2823-F244-9F19-E6F923AF310C}" type="datetimeFigureOut">
              <a:rPr lang="fr-FR" smtClean="0"/>
              <a:t>24/09/2018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DA338BD-C35B-9F44-9458-7A8AD7DB80E4}" type="slidenum">
              <a:rPr lang="fr-FR" smtClean="0"/>
              <a:t>‹#›</a:t>
            </a:fld>
            <a:endParaRPr lang="fr-FR"/>
          </a:p>
        </p:txBody>
      </p:sp>
    </p:spTree>
    <p:extLst>
      <p:ext uri="{BB962C8B-B14F-4D97-AF65-F5344CB8AC3E}">
        <p14:creationId xmlns:p14="http://schemas.microsoft.com/office/powerpoint/2010/main" val="37325635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4626" y="382960"/>
            <a:ext cx="9216212" cy="1390307"/>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734626" y="1914793"/>
            <a:ext cx="9216212" cy="4563869"/>
          </a:xfrm>
          <a:prstGeom prst="rect">
            <a:avLst/>
          </a:prstGeom>
        </p:spPr>
        <p:txBody>
          <a:bodyPr vert="horz" lIns="91440" tIns="45720" rIns="91440" bIns="45720" rtlCol="0">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734626" y="6666812"/>
            <a:ext cx="2404229" cy="382959"/>
          </a:xfrm>
          <a:prstGeom prst="rect">
            <a:avLst/>
          </a:prstGeom>
        </p:spPr>
        <p:txBody>
          <a:bodyPr vert="horz" lIns="91440" tIns="45720" rIns="91440" bIns="45720" rtlCol="0" anchor="ctr"/>
          <a:lstStyle>
            <a:lvl1pPr algn="l">
              <a:defRPr sz="1259">
                <a:solidFill>
                  <a:schemeClr val="tx1">
                    <a:tint val="75000"/>
                  </a:schemeClr>
                </a:solidFill>
              </a:defRPr>
            </a:lvl1pPr>
          </a:lstStyle>
          <a:p>
            <a:fld id="{0F8D5B34-2823-F244-9F19-E6F923AF310C}" type="datetimeFigureOut">
              <a:rPr lang="fr-FR" smtClean="0"/>
              <a:t>24/09/2018</a:t>
            </a:fld>
            <a:endParaRPr lang="fr-FR"/>
          </a:p>
        </p:txBody>
      </p:sp>
      <p:sp>
        <p:nvSpPr>
          <p:cNvPr id="5" name="Footer Placeholder 4"/>
          <p:cNvSpPr>
            <a:spLocks noGrp="1"/>
          </p:cNvSpPr>
          <p:nvPr>
            <p:ph type="ftr" sz="quarter" idx="3"/>
          </p:nvPr>
        </p:nvSpPr>
        <p:spPr>
          <a:xfrm>
            <a:off x="3539560" y="6666812"/>
            <a:ext cx="3606344" cy="382959"/>
          </a:xfrm>
          <a:prstGeom prst="rect">
            <a:avLst/>
          </a:prstGeom>
        </p:spPr>
        <p:txBody>
          <a:bodyPr vert="horz" lIns="91440" tIns="45720" rIns="91440" bIns="45720" rtlCol="0" anchor="ctr"/>
          <a:lstStyle>
            <a:lvl1pPr algn="ctr">
              <a:defRPr sz="1259">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7546608" y="6666812"/>
            <a:ext cx="2404229" cy="382959"/>
          </a:xfrm>
          <a:prstGeom prst="rect">
            <a:avLst/>
          </a:prstGeom>
        </p:spPr>
        <p:txBody>
          <a:bodyPr vert="horz" lIns="91440" tIns="45720" rIns="91440" bIns="45720" rtlCol="0" anchor="ctr"/>
          <a:lstStyle>
            <a:lvl1pPr algn="r">
              <a:defRPr sz="1259">
                <a:solidFill>
                  <a:schemeClr val="tx1">
                    <a:tint val="75000"/>
                  </a:schemeClr>
                </a:solidFill>
              </a:defRPr>
            </a:lvl1pPr>
          </a:lstStyle>
          <a:p>
            <a:fld id="{3DA338BD-C35B-9F44-9458-7A8AD7DB80E4}" type="slidenum">
              <a:rPr lang="fr-FR" smtClean="0"/>
              <a:t>‹#›</a:t>
            </a:fld>
            <a:endParaRPr lang="fr-FR"/>
          </a:p>
        </p:txBody>
      </p:sp>
    </p:spTree>
    <p:extLst>
      <p:ext uri="{BB962C8B-B14F-4D97-AF65-F5344CB8AC3E}">
        <p14:creationId xmlns:p14="http://schemas.microsoft.com/office/powerpoint/2010/main" val="182269303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Lst>
  <p:txStyles>
    <p:titleStyle>
      <a:lvl1pPr algn="l" defTabSz="959023" rtl="0" eaLnBrk="1" latinLnBrk="0" hangingPunct="1">
        <a:lnSpc>
          <a:spcPct val="90000"/>
        </a:lnSpc>
        <a:spcBef>
          <a:spcPct val="0"/>
        </a:spcBef>
        <a:buNone/>
        <a:defRPr sz="4615" kern="1200">
          <a:solidFill>
            <a:schemeClr val="tx1"/>
          </a:solidFill>
          <a:latin typeface="+mj-lt"/>
          <a:ea typeface="+mj-ea"/>
          <a:cs typeface="+mj-cs"/>
        </a:defRPr>
      </a:lvl1pPr>
    </p:titleStyle>
    <p:bodyStyle>
      <a:lvl1pPr marL="239756" indent="-239756" algn="l" defTabSz="959023" rtl="0" eaLnBrk="1" latinLnBrk="0" hangingPunct="1">
        <a:lnSpc>
          <a:spcPct val="90000"/>
        </a:lnSpc>
        <a:spcBef>
          <a:spcPts val="1049"/>
        </a:spcBef>
        <a:buFont typeface="Arial" panose="020B0604020202020204" pitchFamily="34" charset="0"/>
        <a:buChar char="•"/>
        <a:defRPr sz="2937" kern="1200">
          <a:solidFill>
            <a:schemeClr val="tx1"/>
          </a:solidFill>
          <a:latin typeface="+mn-lt"/>
          <a:ea typeface="+mn-ea"/>
          <a:cs typeface="+mn-cs"/>
        </a:defRPr>
      </a:lvl1pPr>
      <a:lvl2pPr marL="719267" indent="-239756" algn="l" defTabSz="959023" rtl="0" eaLnBrk="1" latinLnBrk="0" hangingPunct="1">
        <a:lnSpc>
          <a:spcPct val="90000"/>
        </a:lnSpc>
        <a:spcBef>
          <a:spcPts val="524"/>
        </a:spcBef>
        <a:buFont typeface="Arial" panose="020B0604020202020204" pitchFamily="34" charset="0"/>
        <a:buChar char="•"/>
        <a:defRPr sz="2517" kern="1200">
          <a:solidFill>
            <a:schemeClr val="tx1"/>
          </a:solidFill>
          <a:latin typeface="+mn-lt"/>
          <a:ea typeface="+mn-ea"/>
          <a:cs typeface="+mn-cs"/>
        </a:defRPr>
      </a:lvl2pPr>
      <a:lvl3pPr marL="1198778" indent="-239756" algn="l" defTabSz="959023" rtl="0" eaLnBrk="1" latinLnBrk="0" hangingPunct="1">
        <a:lnSpc>
          <a:spcPct val="90000"/>
        </a:lnSpc>
        <a:spcBef>
          <a:spcPts val="524"/>
        </a:spcBef>
        <a:buFont typeface="Arial" panose="020B0604020202020204" pitchFamily="34" charset="0"/>
        <a:buChar char="•"/>
        <a:defRPr sz="2098" kern="1200">
          <a:solidFill>
            <a:schemeClr val="tx1"/>
          </a:solidFill>
          <a:latin typeface="+mn-lt"/>
          <a:ea typeface="+mn-ea"/>
          <a:cs typeface="+mn-cs"/>
        </a:defRPr>
      </a:lvl3pPr>
      <a:lvl4pPr marL="1678290"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4pPr>
      <a:lvl5pPr marL="2157801"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5pPr>
      <a:lvl6pPr marL="2637312"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6pPr>
      <a:lvl7pPr marL="3116824"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7pPr>
      <a:lvl8pPr marL="3596335"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8pPr>
      <a:lvl9pPr marL="4075847"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9pPr>
    </p:bodyStyle>
    <p:otherStyle>
      <a:defPPr>
        <a:defRPr lang="en-US"/>
      </a:defPPr>
      <a:lvl1pPr marL="0" algn="l" defTabSz="959023" rtl="0" eaLnBrk="1" latinLnBrk="0" hangingPunct="1">
        <a:defRPr sz="1888" kern="1200">
          <a:solidFill>
            <a:schemeClr val="tx1"/>
          </a:solidFill>
          <a:latin typeface="+mn-lt"/>
          <a:ea typeface="+mn-ea"/>
          <a:cs typeface="+mn-cs"/>
        </a:defRPr>
      </a:lvl1pPr>
      <a:lvl2pPr marL="479511" algn="l" defTabSz="959023" rtl="0" eaLnBrk="1" latinLnBrk="0" hangingPunct="1">
        <a:defRPr sz="1888" kern="1200">
          <a:solidFill>
            <a:schemeClr val="tx1"/>
          </a:solidFill>
          <a:latin typeface="+mn-lt"/>
          <a:ea typeface="+mn-ea"/>
          <a:cs typeface="+mn-cs"/>
        </a:defRPr>
      </a:lvl2pPr>
      <a:lvl3pPr marL="959023" algn="l" defTabSz="959023" rtl="0" eaLnBrk="1" latinLnBrk="0" hangingPunct="1">
        <a:defRPr sz="1888" kern="1200">
          <a:solidFill>
            <a:schemeClr val="tx1"/>
          </a:solidFill>
          <a:latin typeface="+mn-lt"/>
          <a:ea typeface="+mn-ea"/>
          <a:cs typeface="+mn-cs"/>
        </a:defRPr>
      </a:lvl3pPr>
      <a:lvl4pPr marL="1438534" algn="l" defTabSz="959023" rtl="0" eaLnBrk="1" latinLnBrk="0" hangingPunct="1">
        <a:defRPr sz="1888" kern="1200">
          <a:solidFill>
            <a:schemeClr val="tx1"/>
          </a:solidFill>
          <a:latin typeface="+mn-lt"/>
          <a:ea typeface="+mn-ea"/>
          <a:cs typeface="+mn-cs"/>
        </a:defRPr>
      </a:lvl4pPr>
      <a:lvl5pPr marL="1918045" algn="l" defTabSz="959023" rtl="0" eaLnBrk="1" latinLnBrk="0" hangingPunct="1">
        <a:defRPr sz="1888" kern="1200">
          <a:solidFill>
            <a:schemeClr val="tx1"/>
          </a:solidFill>
          <a:latin typeface="+mn-lt"/>
          <a:ea typeface="+mn-ea"/>
          <a:cs typeface="+mn-cs"/>
        </a:defRPr>
      </a:lvl5pPr>
      <a:lvl6pPr marL="2397557" algn="l" defTabSz="959023" rtl="0" eaLnBrk="1" latinLnBrk="0" hangingPunct="1">
        <a:defRPr sz="1888" kern="1200">
          <a:solidFill>
            <a:schemeClr val="tx1"/>
          </a:solidFill>
          <a:latin typeface="+mn-lt"/>
          <a:ea typeface="+mn-ea"/>
          <a:cs typeface="+mn-cs"/>
        </a:defRPr>
      </a:lvl6pPr>
      <a:lvl7pPr marL="2877068" algn="l" defTabSz="959023" rtl="0" eaLnBrk="1" latinLnBrk="0" hangingPunct="1">
        <a:defRPr sz="1888" kern="1200">
          <a:solidFill>
            <a:schemeClr val="tx1"/>
          </a:solidFill>
          <a:latin typeface="+mn-lt"/>
          <a:ea typeface="+mn-ea"/>
          <a:cs typeface="+mn-cs"/>
        </a:defRPr>
      </a:lvl7pPr>
      <a:lvl8pPr marL="3356580" algn="l" defTabSz="959023" rtl="0" eaLnBrk="1" latinLnBrk="0" hangingPunct="1">
        <a:defRPr sz="1888" kern="1200">
          <a:solidFill>
            <a:schemeClr val="tx1"/>
          </a:solidFill>
          <a:latin typeface="+mn-lt"/>
          <a:ea typeface="+mn-ea"/>
          <a:cs typeface="+mn-cs"/>
        </a:defRPr>
      </a:lvl8pPr>
      <a:lvl9pPr marL="3836091" algn="l" defTabSz="959023" rtl="0" eaLnBrk="1" latinLnBrk="0" hangingPunct="1">
        <a:defRPr sz="18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8.jpg"/><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chart" Target="../charts/char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chart" Target="../charts/char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chart" Target="../charts/char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chart" Target="../charts/char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chart" Target="../charts/chart6.xml"/><Relationship Id="rId3" Type="http://schemas.openxmlformats.org/officeDocument/2006/relationships/chart" Target="../charts/char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chart" Target="../charts/chart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jpg"/><Relationship Id="rId5" Type="http://schemas.openxmlformats.org/officeDocument/2006/relationships/image" Target="../media/image8.jpg"/><Relationship Id="rId1" Type="http://schemas.openxmlformats.org/officeDocument/2006/relationships/slideLayout" Target="../slideLayouts/slideLayout12.xml"/><Relationship Id="rId2"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chart" Target="../charts/char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chart" Target="../charts/char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chart" Target="../charts/char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chart" Target="../charts/char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chart" Target="../charts/char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chart" Target="../charts/chart14.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jpg"/><Relationship Id="rId5" Type="http://schemas.openxmlformats.org/officeDocument/2006/relationships/image" Target="../media/image8.jpg"/><Relationship Id="rId1" Type="http://schemas.openxmlformats.org/officeDocument/2006/relationships/slideLayout" Target="../slideLayouts/slideLayout12.xml"/><Relationship Id="rId2" Type="http://schemas.openxmlformats.org/officeDocument/2006/relationships/image" Target="../media/image5.jp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jpg"/><Relationship Id="rId5" Type="http://schemas.openxmlformats.org/officeDocument/2006/relationships/image" Target="../media/image8.jpg"/><Relationship Id="rId1" Type="http://schemas.openxmlformats.org/officeDocument/2006/relationships/slideLayout" Target="../slideLayouts/slideLayout12.xml"/><Relationship Id="rId2"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12.xml"/><Relationship Id="rId2"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jpg"/><Relationship Id="rId5" Type="http://schemas.openxmlformats.org/officeDocument/2006/relationships/image" Target="../media/image8.jpg"/><Relationship Id="rId1" Type="http://schemas.openxmlformats.org/officeDocument/2006/relationships/slideLayout" Target="../slideLayouts/slideLayout12.xml"/><Relationship Id="rId2"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9.emf"/><Relationship Id="rId3"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0.png"/><Relationship Id="rId3"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1.png"/><Relationship Id="rId3"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2.png"/><Relationship Id="rId3"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3.png"/><Relationship Id="rId3"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4.png"/><Relationship Id="rId3"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8.jpg"/><Relationship Id="rId1" Type="http://schemas.openxmlformats.org/officeDocument/2006/relationships/slideLayout" Target="../slideLayouts/slideLayout12.xml"/><Relationship Id="rId2" Type="http://schemas.openxmlformats.org/officeDocument/2006/relationships/image" Target="../media/image5.jp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jpg"/><Relationship Id="rId5" Type="http://schemas.openxmlformats.org/officeDocument/2006/relationships/image" Target="../media/image8.jpg"/><Relationship Id="rId1" Type="http://schemas.openxmlformats.org/officeDocument/2006/relationships/slideLayout" Target="../slideLayouts/slideLayout12.xml"/><Relationship Id="rId2" Type="http://schemas.openxmlformats.org/officeDocument/2006/relationships/image" Target="../media/image5.jp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jpg"/><Relationship Id="rId5" Type="http://schemas.openxmlformats.org/officeDocument/2006/relationships/image" Target="../media/image8.jpg"/><Relationship Id="rId1" Type="http://schemas.openxmlformats.org/officeDocument/2006/relationships/slideLayout" Target="../slideLayouts/slideLayout12.xml"/><Relationship Id="rId2"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7.png"/><Relationship Id="rId5" Type="http://schemas.openxmlformats.org/officeDocument/2006/relationships/image" Target="../media/image6.jpg"/><Relationship Id="rId6" Type="http://schemas.openxmlformats.org/officeDocument/2006/relationships/image" Target="../media/image8.jpg"/><Relationship Id="rId1" Type="http://schemas.openxmlformats.org/officeDocument/2006/relationships/slideLayout" Target="../slideLayouts/slideLayout12.xml"/><Relationship Id="rId2"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8.jpg"/><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jpg"/><Relationship Id="rId5" Type="http://schemas.openxmlformats.org/officeDocument/2006/relationships/image" Target="../media/image10.png"/><Relationship Id="rId6" Type="http://schemas.openxmlformats.org/officeDocument/2006/relationships/image" Target="../media/image8.jpg"/><Relationship Id="rId1" Type="http://schemas.openxmlformats.org/officeDocument/2006/relationships/slideLayout" Target="../slideLayouts/slideLayout12.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jpg"/><Relationship Id="rId5" Type="http://schemas.openxmlformats.org/officeDocument/2006/relationships/image" Target="../media/image8.jpg"/><Relationship Id="rId1" Type="http://schemas.openxmlformats.org/officeDocument/2006/relationships/slideLayout" Target="../slideLayouts/slideLayout12.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3.png"/><Relationship Id="rId1" Type="http://schemas.openxmlformats.org/officeDocument/2006/relationships/slideLayout" Target="../slideLayouts/slideLayout13.xml"/><Relationship Id="rId2" Type="http://schemas.openxmlformats.org/officeDocument/2006/relationships/hyperlink" Target="http://www.vigeo-eiris.com/fr"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15.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4580" y="597011"/>
            <a:ext cx="7594667" cy="2692289"/>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868" y="6564419"/>
            <a:ext cx="2717341" cy="523242"/>
          </a:xfrm>
          <a:prstGeom prst="rect">
            <a:avLst/>
          </a:prstGeom>
        </p:spPr>
      </p:pic>
      <p:sp>
        <p:nvSpPr>
          <p:cNvPr id="8" name="Rectangle 7"/>
          <p:cNvSpPr/>
          <p:nvPr/>
        </p:nvSpPr>
        <p:spPr>
          <a:xfrm>
            <a:off x="6106082" y="6807605"/>
            <a:ext cx="1645002" cy="318229"/>
          </a:xfrm>
          <a:prstGeom prst="rect">
            <a:avLst/>
          </a:prstGeom>
        </p:spPr>
        <p:txBody>
          <a:bodyPr wrap="none">
            <a:spAutoFit/>
          </a:bodyPr>
          <a:lstStyle/>
          <a:p>
            <a:pPr algn="ctr"/>
            <a:r>
              <a:rPr lang="fr-FR" sz="1468" dirty="0">
                <a:latin typeface="Century Gothic" charset="0"/>
                <a:ea typeface="Century Gothic" charset="0"/>
                <a:cs typeface="Century Gothic" charset="0"/>
              </a:rPr>
              <a:t>Une initiative du</a:t>
            </a:r>
          </a:p>
        </p:txBody>
      </p:sp>
      <p:pic>
        <p:nvPicPr>
          <p:cNvPr id="11" name="Image 10">
            <a:extLst>
              <a:ext uri="{FF2B5EF4-FFF2-40B4-BE49-F238E27FC236}">
                <a16:creationId xmlns="" xmlns:a16="http://schemas.microsoft.com/office/drawing/2014/main" id="{040220C4-DF7D-4B4E-BA5C-F5BF2D585849}"/>
              </a:ext>
            </a:extLst>
          </p:cNvPr>
          <p:cNvPicPr>
            <a:picLocks noChangeAspect="1"/>
          </p:cNvPicPr>
          <p:nvPr/>
        </p:nvPicPr>
        <p:blipFill>
          <a:blip r:embed="rId4"/>
          <a:stretch>
            <a:fillRect/>
          </a:stretch>
        </p:blipFill>
        <p:spPr>
          <a:xfrm>
            <a:off x="2723813" y="4169493"/>
            <a:ext cx="5267838" cy="1271547"/>
          </a:xfrm>
          <a:prstGeom prst="rect">
            <a:avLst/>
          </a:prstGeom>
        </p:spPr>
      </p:pic>
      <p:sp>
        <p:nvSpPr>
          <p:cNvPr id="2" name="ZoneTexte 1"/>
          <p:cNvSpPr txBox="1"/>
          <p:nvPr/>
        </p:nvSpPr>
        <p:spPr>
          <a:xfrm>
            <a:off x="785446" y="6502886"/>
            <a:ext cx="3638625" cy="584775"/>
          </a:xfrm>
          <a:prstGeom prst="rect">
            <a:avLst/>
          </a:prstGeom>
          <a:noFill/>
        </p:spPr>
        <p:txBody>
          <a:bodyPr wrap="none" rtlCol="0">
            <a:spAutoFit/>
          </a:bodyPr>
          <a:lstStyle/>
          <a:p>
            <a:r>
              <a:rPr lang="fr-FR" sz="3200" dirty="0" smtClean="0">
                <a:solidFill>
                  <a:srgbClr val="4BA39C"/>
                </a:solidFill>
              </a:rPr>
              <a:t>#financeresponsable</a:t>
            </a:r>
            <a:endParaRPr lang="fr-FR" sz="3200" dirty="0">
              <a:solidFill>
                <a:srgbClr val="4BA39C"/>
              </a:solidFill>
            </a:endParaRPr>
          </a:p>
        </p:txBody>
      </p:sp>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48" y="6440055"/>
            <a:ext cx="716267" cy="716267"/>
          </a:xfrm>
          <a:prstGeom prst="rect">
            <a:avLst/>
          </a:prstGeom>
        </p:spPr>
      </p:pic>
    </p:spTree>
    <p:extLst>
      <p:ext uri="{BB962C8B-B14F-4D97-AF65-F5344CB8AC3E}">
        <p14:creationId xmlns:p14="http://schemas.microsoft.com/office/powerpoint/2010/main" val="19217963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723060" y="3085936"/>
            <a:ext cx="7510749" cy="1495066"/>
            <a:chOff x="422" y="2906"/>
            <a:chExt cx="5944" cy="1041"/>
          </a:xfrm>
        </p:grpSpPr>
        <p:sp>
          <p:nvSpPr>
            <p:cNvPr id="4" name="Rectangle 3"/>
            <p:cNvSpPr>
              <a:spLocks noChangeArrowheads="1"/>
            </p:cNvSpPr>
            <p:nvPr/>
          </p:nvSpPr>
          <p:spPr bwMode="auto">
            <a:xfrm>
              <a:off x="1506" y="3110"/>
              <a:ext cx="4860" cy="632"/>
            </a:xfrm>
            <a:prstGeom prst="rect">
              <a:avLst/>
            </a:prstGeom>
            <a:noFill/>
            <a:ln w="9525">
              <a:noFill/>
              <a:miter lim="800000"/>
              <a:headEnd/>
              <a:tailEnd/>
            </a:ln>
          </p:spPr>
          <p:txBody>
            <a:bodyPr anchor="ctr"/>
            <a:lstStyle/>
            <a:p>
              <a:r>
                <a:rPr lang="fr-FR" sz="3200" b="1" dirty="0">
                  <a:solidFill>
                    <a:srgbClr val="A50021"/>
                  </a:solidFill>
                  <a:latin typeface="Century Gothic" panose="020B0502020202020204" pitchFamily="34" charset="0"/>
                </a:rPr>
                <a:t>Les résultats de l’étude</a:t>
              </a:r>
            </a:p>
          </p:txBody>
        </p:sp>
        <p:sp>
          <p:nvSpPr>
            <p:cNvPr id="5" name="Rectangle 4"/>
            <p:cNvSpPr>
              <a:spLocks noChangeArrowheads="1"/>
            </p:cNvSpPr>
            <p:nvPr/>
          </p:nvSpPr>
          <p:spPr bwMode="auto">
            <a:xfrm>
              <a:off x="422" y="2906"/>
              <a:ext cx="583" cy="1041"/>
            </a:xfrm>
            <a:prstGeom prst="rect">
              <a:avLst/>
            </a:prstGeom>
            <a:noFill/>
            <a:ln w="9525">
              <a:noFill/>
              <a:miter lim="800000"/>
              <a:headEnd/>
              <a:tailEnd/>
            </a:ln>
          </p:spPr>
          <p:txBody>
            <a:bodyPr anchor="ctr"/>
            <a:lstStyle/>
            <a:p>
              <a:pPr algn="ctr"/>
              <a:r>
                <a:rPr lang="fr-FR" sz="7200" b="1" dirty="0">
                  <a:solidFill>
                    <a:srgbClr val="A50021"/>
                  </a:solidFill>
                  <a:latin typeface="Century Gothic" panose="020B0502020202020204" pitchFamily="34" charset="0"/>
                  <a:cs typeface="Times New Roman" pitchFamily="18" charset="0"/>
                </a:rPr>
                <a:t>2</a:t>
              </a:r>
            </a:p>
          </p:txBody>
        </p:sp>
        <p:sp>
          <p:nvSpPr>
            <p:cNvPr id="6" name="Line 5"/>
            <p:cNvSpPr>
              <a:spLocks noChangeShapeType="1"/>
            </p:cNvSpPr>
            <p:nvPr/>
          </p:nvSpPr>
          <p:spPr bwMode="auto">
            <a:xfrm>
              <a:off x="1244" y="3223"/>
              <a:ext cx="0" cy="408"/>
            </a:xfrm>
            <a:prstGeom prst="line">
              <a:avLst/>
            </a:prstGeom>
            <a:noFill/>
            <a:ln w="114300">
              <a:solidFill>
                <a:srgbClr val="A50021"/>
              </a:solidFill>
              <a:round/>
              <a:headEnd/>
              <a:tailEnd/>
            </a:ln>
          </p:spPr>
          <p:txBody>
            <a:bodyPr/>
            <a:lstStyle/>
            <a:p>
              <a:endParaRPr lang="fr-FR" sz="2000" dirty="0">
                <a:solidFill>
                  <a:srgbClr val="A50021"/>
                </a:solidFill>
                <a:latin typeface="Century Gothic" panose="020B0502020202020204" pitchFamily="34" charset="0"/>
              </a:endParaRPr>
            </a:p>
          </p:txBody>
        </p:sp>
      </p:grpSp>
    </p:spTree>
    <p:extLst>
      <p:ext uri="{BB962C8B-B14F-4D97-AF65-F5344CB8AC3E}">
        <p14:creationId xmlns:p14="http://schemas.microsoft.com/office/powerpoint/2010/main" val="29104995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723060" y="3085936"/>
            <a:ext cx="7510749" cy="1495066"/>
            <a:chOff x="422" y="2906"/>
            <a:chExt cx="5944" cy="1041"/>
          </a:xfrm>
        </p:grpSpPr>
        <p:sp>
          <p:nvSpPr>
            <p:cNvPr id="4" name="Rectangle 3"/>
            <p:cNvSpPr>
              <a:spLocks noChangeArrowheads="1"/>
            </p:cNvSpPr>
            <p:nvPr/>
          </p:nvSpPr>
          <p:spPr bwMode="auto">
            <a:xfrm>
              <a:off x="1506" y="3110"/>
              <a:ext cx="4860" cy="632"/>
            </a:xfrm>
            <a:prstGeom prst="rect">
              <a:avLst/>
            </a:prstGeom>
            <a:noFill/>
            <a:ln w="9525">
              <a:noFill/>
              <a:miter lim="800000"/>
              <a:headEnd/>
              <a:tailEnd/>
            </a:ln>
          </p:spPr>
          <p:txBody>
            <a:bodyPr anchor="ctr"/>
            <a:lstStyle/>
            <a:p>
              <a:r>
                <a:rPr lang="fr-FR" sz="3200" b="1" dirty="0">
                  <a:solidFill>
                    <a:srgbClr val="A50021"/>
                  </a:solidFill>
                  <a:latin typeface="Century Gothic" panose="020B0502020202020204" pitchFamily="34" charset="0"/>
                </a:rPr>
                <a:t>La notoriété de certains concepts</a:t>
              </a:r>
            </a:p>
          </p:txBody>
        </p:sp>
        <p:sp>
          <p:nvSpPr>
            <p:cNvPr id="5" name="Rectangle 4"/>
            <p:cNvSpPr>
              <a:spLocks noChangeArrowheads="1"/>
            </p:cNvSpPr>
            <p:nvPr/>
          </p:nvSpPr>
          <p:spPr bwMode="auto">
            <a:xfrm>
              <a:off x="422" y="2906"/>
              <a:ext cx="583" cy="1041"/>
            </a:xfrm>
            <a:prstGeom prst="rect">
              <a:avLst/>
            </a:prstGeom>
            <a:noFill/>
            <a:ln w="9525">
              <a:noFill/>
              <a:miter lim="800000"/>
              <a:headEnd/>
              <a:tailEnd/>
            </a:ln>
          </p:spPr>
          <p:txBody>
            <a:bodyPr anchor="ctr"/>
            <a:lstStyle/>
            <a:p>
              <a:pPr algn="ctr"/>
              <a:r>
                <a:rPr lang="fr-FR" sz="7200" b="1" dirty="0">
                  <a:solidFill>
                    <a:srgbClr val="A50021"/>
                  </a:solidFill>
                  <a:latin typeface="Century Gothic" panose="020B0502020202020204" pitchFamily="34" charset="0"/>
                  <a:cs typeface="Times New Roman" pitchFamily="18" charset="0"/>
                </a:rPr>
                <a:t>A</a:t>
              </a:r>
            </a:p>
          </p:txBody>
        </p:sp>
        <p:sp>
          <p:nvSpPr>
            <p:cNvPr id="6" name="Line 5"/>
            <p:cNvSpPr>
              <a:spLocks noChangeShapeType="1"/>
            </p:cNvSpPr>
            <p:nvPr/>
          </p:nvSpPr>
          <p:spPr bwMode="auto">
            <a:xfrm>
              <a:off x="1244" y="3223"/>
              <a:ext cx="0" cy="408"/>
            </a:xfrm>
            <a:prstGeom prst="line">
              <a:avLst/>
            </a:prstGeom>
            <a:noFill/>
            <a:ln w="114300">
              <a:solidFill>
                <a:srgbClr val="A50021"/>
              </a:solidFill>
              <a:round/>
              <a:headEnd/>
              <a:tailEnd/>
            </a:ln>
          </p:spPr>
          <p:txBody>
            <a:bodyPr/>
            <a:lstStyle/>
            <a:p>
              <a:endParaRPr lang="fr-FR" sz="2000" dirty="0">
                <a:solidFill>
                  <a:srgbClr val="A50021"/>
                </a:solidFill>
                <a:latin typeface="Century Gothic" panose="020B0502020202020204" pitchFamily="34" charset="0"/>
              </a:endParaRPr>
            </a:p>
          </p:txBody>
        </p:sp>
      </p:grpSp>
    </p:spTree>
    <p:extLst>
      <p:ext uri="{BB962C8B-B14F-4D97-AF65-F5344CB8AC3E}">
        <p14:creationId xmlns:p14="http://schemas.microsoft.com/office/powerpoint/2010/main" val="627745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p:txBody>
          <a:bodyPr/>
          <a:lstStyle/>
          <a:p>
            <a:r>
              <a:rPr lang="fr-FR" dirty="0"/>
              <a:t>Près de deux tiers des Français accordent de l’importance aux impacts environnementaux et sociaux dans les décisions de placements…</a:t>
            </a:r>
          </a:p>
        </p:txBody>
      </p:sp>
      <p:sp>
        <p:nvSpPr>
          <p:cNvPr id="17" name="Text Box 10"/>
          <p:cNvSpPr txBox="1">
            <a:spLocks noChangeArrowheads="1"/>
          </p:cNvSpPr>
          <p:nvPr/>
        </p:nvSpPr>
        <p:spPr bwMode="auto">
          <a:xfrm>
            <a:off x="524018" y="1690516"/>
            <a:ext cx="9760929" cy="257369"/>
          </a:xfrm>
          <a:prstGeom prst="rect">
            <a:avLst/>
          </a:prstGeom>
          <a:noFill/>
          <a:ln w="9525" algn="ctr">
            <a:noFill/>
            <a:miter lim="800000"/>
            <a:headEnd/>
            <a:tailEnd/>
          </a:ln>
        </p:spPr>
        <p:txBody>
          <a:bodyPr wrap="square" lIns="83831" tIns="36000" rIns="330041" bIns="36000" anchor="t">
            <a:spAutoFit/>
          </a:bodyPr>
          <a:lstStyle/>
          <a:p>
            <a:pPr marL="900000" indent="-900000" algn="just"/>
            <a:r>
              <a:rPr lang="fr-FR" sz="1200" b="1" u="sng" dirty="0">
                <a:cs typeface="Times New Roman" pitchFamily="18" charset="0"/>
              </a:rPr>
              <a:t>QUESTION</a:t>
            </a:r>
            <a:r>
              <a:rPr lang="fr-FR" sz="1200" b="1" dirty="0">
                <a:cs typeface="Times New Roman" pitchFamily="18" charset="0"/>
              </a:rPr>
              <a:t> :	</a:t>
            </a:r>
            <a:r>
              <a:rPr lang="fr-FR" sz="1200" b="1" dirty="0"/>
              <a:t>Quelle place accordez-vous aujourd’hui aux impacts environnementaux et sociaux dans vos décisions de placements ?</a:t>
            </a:r>
            <a:r>
              <a:rPr lang="fr-FR" sz="1200" b="1" baseline="30000" dirty="0"/>
              <a:t>(1)</a:t>
            </a:r>
          </a:p>
        </p:txBody>
      </p:sp>
      <p:sp>
        <p:nvSpPr>
          <p:cNvPr id="2" name="Rectangle 1"/>
          <p:cNvSpPr/>
          <p:nvPr/>
        </p:nvSpPr>
        <p:spPr>
          <a:xfrm>
            <a:off x="459948" y="1041041"/>
            <a:ext cx="9824998" cy="600164"/>
          </a:xfrm>
          <a:prstGeom prst="rect">
            <a:avLst/>
          </a:prstGeom>
          <a:ln>
            <a:solidFill>
              <a:schemeClr val="tx1">
                <a:lumMod val="50000"/>
                <a:lumOff val="50000"/>
              </a:schemeClr>
            </a:solidFill>
            <a:prstDash val="sysDash"/>
          </a:ln>
        </p:spPr>
        <p:txBody>
          <a:bodyPr wrap="square">
            <a:spAutoFit/>
          </a:bodyPr>
          <a:lstStyle/>
          <a:p>
            <a:pPr algn="just">
              <a:tabLst>
                <a:tab pos="-503555" algn="l"/>
                <a:tab pos="-324485" algn="l"/>
                <a:tab pos="142875" algn="l"/>
                <a:tab pos="359410" algn="l"/>
                <a:tab pos="1079500" algn="l"/>
                <a:tab pos="1799590" algn="l"/>
                <a:tab pos="2519680" algn="l"/>
                <a:tab pos="2879090" algn="l"/>
                <a:tab pos="3239770" algn="l"/>
                <a:tab pos="3599180" algn="l"/>
                <a:tab pos="3959860" algn="l"/>
                <a:tab pos="4319270" algn="l"/>
                <a:tab pos="4679950" algn="l"/>
                <a:tab pos="5039360" algn="l"/>
                <a:tab pos="5400040" algn="l"/>
              </a:tabLst>
            </a:pPr>
            <a:r>
              <a:rPr lang="fr-FR" sz="1100" b="1" i="1" u="sng" dirty="0">
                <a:solidFill>
                  <a:srgbClr val="A50021"/>
                </a:solidFill>
                <a:latin typeface="Calibri" panose="020F0502020204030204" pitchFamily="34" charset="0"/>
                <a:ea typeface="Calibri" panose="020F0502020204030204" pitchFamily="34" charset="0"/>
                <a:cs typeface="Calibri" panose="020F0502020204030204" pitchFamily="34" charset="0"/>
              </a:rPr>
              <a:t>Remise à niveau</a:t>
            </a:r>
            <a:r>
              <a:rPr lang="fr-FR" sz="1100" i="1" dirty="0">
                <a:solidFill>
                  <a:srgbClr val="A50021"/>
                </a:solidFill>
                <a:latin typeface="Calibri" panose="020F0502020204030204" pitchFamily="34" charset="0"/>
                <a:ea typeface="Calibri" panose="020F0502020204030204" pitchFamily="34" charset="0"/>
                <a:cs typeface="Calibri" panose="020F0502020204030204" pitchFamily="34" charset="0"/>
              </a:rPr>
              <a:t> : « Le développement durable est un développement qui répond aux besoins du présent sans compromettre la capacité des générations futures à répondre aux leurs. Le choix de vos modes de consommations, y compris dans vos décisions de placement, à travers son impact environnemental et social, peut participer à un tel développement. »</a:t>
            </a:r>
            <a:endParaRPr lang="fr-FR" sz="11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9" name="Object 42"/>
          <p:cNvGraphicFramePr>
            <a:graphicFrameLocks noChangeAspect="1"/>
          </p:cNvGraphicFramePr>
          <p:nvPr>
            <p:extLst/>
          </p:nvPr>
        </p:nvGraphicFramePr>
        <p:xfrm>
          <a:off x="4667587" y="3095830"/>
          <a:ext cx="5536399" cy="1937837"/>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41"/>
          <p:cNvSpPr txBox="1">
            <a:spLocks noChangeArrowheads="1"/>
          </p:cNvSpPr>
          <p:nvPr/>
        </p:nvSpPr>
        <p:spPr bwMode="auto">
          <a:xfrm>
            <a:off x="4651538" y="4368984"/>
            <a:ext cx="475200" cy="296374"/>
          </a:xfrm>
          <a:prstGeom prst="rect">
            <a:avLst/>
          </a:prstGeom>
          <a:solidFill>
            <a:schemeClr val="bg1"/>
          </a:solidFill>
          <a:ln w="19050">
            <a:solidFill>
              <a:srgbClr val="003366"/>
            </a:solidFill>
            <a:miter lim="800000"/>
            <a:headEnd/>
            <a:tailEnd/>
          </a:ln>
          <a:effectLst/>
        </p:spPr>
        <p:txBody>
          <a:bodyPr wrap="square" lIns="0" tIns="40074" rIns="0" bIns="40074" anchor="ctr" anchorCtr="0">
            <a:spAutoFit/>
          </a:bodyPr>
          <a:lstStyle/>
          <a:p>
            <a:pPr algn="ctr" defTabSz="952500">
              <a:defRPr/>
            </a:pPr>
            <a:r>
              <a:rPr lang="fr-FR" sz="1400" b="1" dirty="0">
                <a:solidFill>
                  <a:srgbClr val="003366"/>
                </a:solidFill>
                <a:latin typeface="Calibri" pitchFamily="34" charset="0"/>
                <a:cs typeface="Calibri" pitchFamily="34" charset="0"/>
              </a:rPr>
              <a:t>63%</a:t>
            </a:r>
          </a:p>
        </p:txBody>
      </p:sp>
      <p:sp>
        <p:nvSpPr>
          <p:cNvPr id="13" name="Text Box 41"/>
          <p:cNvSpPr txBox="1">
            <a:spLocks noChangeArrowheads="1"/>
          </p:cNvSpPr>
          <p:nvPr/>
        </p:nvSpPr>
        <p:spPr bwMode="auto">
          <a:xfrm>
            <a:off x="9662042" y="3328097"/>
            <a:ext cx="481308" cy="296374"/>
          </a:xfrm>
          <a:prstGeom prst="rect">
            <a:avLst/>
          </a:prstGeom>
          <a:solidFill>
            <a:schemeClr val="bg1"/>
          </a:solidFill>
          <a:ln w="19050">
            <a:solidFill>
              <a:srgbClr val="CC0000"/>
            </a:solidFill>
            <a:miter lim="800000"/>
            <a:headEnd/>
            <a:tailEnd/>
          </a:ln>
          <a:effectLst/>
        </p:spPr>
        <p:txBody>
          <a:bodyPr wrap="square" lIns="0" tIns="40074" rIns="0" bIns="40074" anchor="ctr" anchorCtr="0">
            <a:spAutoFit/>
          </a:bodyPr>
          <a:lstStyle/>
          <a:p>
            <a:pPr algn="ctr" defTabSz="801688" eaLnBrk="0" hangingPunct="0">
              <a:defRPr/>
            </a:pPr>
            <a:r>
              <a:rPr lang="fr-FR" sz="1400" b="1" dirty="0">
                <a:solidFill>
                  <a:srgbClr val="CC0000"/>
                </a:solidFill>
                <a:latin typeface="Calibri" pitchFamily="34" charset="0"/>
                <a:cs typeface="Calibri" pitchFamily="34" charset="0"/>
              </a:rPr>
              <a:t>39%</a:t>
            </a:r>
          </a:p>
        </p:txBody>
      </p:sp>
      <p:sp>
        <p:nvSpPr>
          <p:cNvPr id="15" name="ZoneTexte 14"/>
          <p:cNvSpPr txBox="1"/>
          <p:nvPr/>
        </p:nvSpPr>
        <p:spPr>
          <a:xfrm>
            <a:off x="4138742" y="2497893"/>
            <a:ext cx="1493550" cy="492443"/>
          </a:xfrm>
          <a:prstGeom prst="rect">
            <a:avLst/>
          </a:prstGeom>
          <a:noFill/>
        </p:spPr>
        <p:txBody>
          <a:bodyPr wrap="square" rtlCol="0">
            <a:spAutoFit/>
          </a:bodyPr>
          <a:lstStyle/>
          <a:p>
            <a:pPr algn="ctr"/>
            <a:r>
              <a:rPr lang="fr-FR" sz="1300" b="1" dirty="0">
                <a:solidFill>
                  <a:srgbClr val="003366"/>
                </a:solidFill>
                <a:latin typeface="Calibri" pitchFamily="34" charset="0"/>
                <a:cs typeface="Calibri" pitchFamily="34" charset="0"/>
              </a:rPr>
              <a:t>Total </a:t>
            </a:r>
          </a:p>
          <a:p>
            <a:pPr algn="ctr"/>
            <a:r>
              <a:rPr lang="fr-FR" sz="1300" b="1" dirty="0">
                <a:solidFill>
                  <a:srgbClr val="003366"/>
                </a:solidFill>
                <a:latin typeface="Calibri" pitchFamily="34" charset="0"/>
                <a:cs typeface="Calibri" pitchFamily="34" charset="0"/>
              </a:rPr>
              <a:t>« Importante »</a:t>
            </a:r>
          </a:p>
        </p:txBody>
      </p:sp>
      <p:sp>
        <p:nvSpPr>
          <p:cNvPr id="16" name="ZoneTexte 15"/>
          <p:cNvSpPr txBox="1"/>
          <p:nvPr/>
        </p:nvSpPr>
        <p:spPr>
          <a:xfrm>
            <a:off x="8898356" y="2497893"/>
            <a:ext cx="1527373" cy="492443"/>
          </a:xfrm>
          <a:prstGeom prst="rect">
            <a:avLst/>
          </a:prstGeom>
          <a:noFill/>
          <a:ln>
            <a:noFill/>
          </a:ln>
        </p:spPr>
        <p:txBody>
          <a:bodyPr wrap="square" rtlCol="0">
            <a:spAutoFit/>
          </a:bodyPr>
          <a:lstStyle/>
          <a:p>
            <a:pPr algn="ctr"/>
            <a:r>
              <a:rPr lang="fr-FR" sz="1300" b="1" dirty="0">
                <a:solidFill>
                  <a:srgbClr val="CC0000"/>
                </a:solidFill>
                <a:latin typeface="Calibri" pitchFamily="34" charset="0"/>
                <a:cs typeface="Calibri" pitchFamily="34" charset="0"/>
              </a:rPr>
              <a:t>Total  </a:t>
            </a:r>
            <a:br>
              <a:rPr lang="fr-FR" sz="1300" b="1" dirty="0">
                <a:solidFill>
                  <a:srgbClr val="CC0000"/>
                </a:solidFill>
                <a:latin typeface="Calibri" pitchFamily="34" charset="0"/>
                <a:cs typeface="Calibri" pitchFamily="34" charset="0"/>
              </a:rPr>
            </a:br>
            <a:r>
              <a:rPr lang="fr-FR" sz="1300" b="1" dirty="0">
                <a:solidFill>
                  <a:srgbClr val="CC0000"/>
                </a:solidFill>
                <a:latin typeface="Calibri" pitchFamily="34" charset="0"/>
                <a:cs typeface="Calibri" pitchFamily="34" charset="0"/>
              </a:rPr>
              <a:t>« Pas importante »</a:t>
            </a:r>
          </a:p>
        </p:txBody>
      </p:sp>
      <p:cxnSp>
        <p:nvCxnSpPr>
          <p:cNvPr id="29" name="Connecteur droit 28"/>
          <p:cNvCxnSpPr/>
          <p:nvPr/>
        </p:nvCxnSpPr>
        <p:spPr>
          <a:xfrm>
            <a:off x="7660237" y="3308351"/>
            <a:ext cx="0" cy="150504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5327184" y="5077444"/>
            <a:ext cx="5014913" cy="261610"/>
          </a:xfrm>
          <a:prstGeom prst="rect">
            <a:avLst/>
          </a:prstGeom>
          <a:noFill/>
        </p:spPr>
        <p:txBody>
          <a:bodyPr wrap="square" rtlCol="0">
            <a:spAutoFit/>
          </a:bodyPr>
          <a:lstStyle/>
          <a:p>
            <a:pPr algn="ctr"/>
            <a:r>
              <a:rPr lang="fr-FR" sz="1100" b="1" dirty="0">
                <a:solidFill>
                  <a:srgbClr val="003366"/>
                </a:solidFill>
                <a:sym typeface="Webdings" panose="05030102010509060703" pitchFamily="18" charset="2"/>
              </a:rPr>
              <a:t> </a:t>
            </a:r>
            <a:r>
              <a:rPr lang="fr-FR" sz="1100" b="1" dirty="0">
                <a:solidFill>
                  <a:srgbClr val="003366"/>
                </a:solidFill>
              </a:rPr>
              <a:t>Très importante </a:t>
            </a:r>
            <a:r>
              <a:rPr lang="fr-FR" sz="1100" b="1" dirty="0">
                <a:solidFill>
                  <a:srgbClr val="003366">
                    <a:alpha val="75000"/>
                  </a:srgbClr>
                </a:solidFill>
                <a:sym typeface="Webdings" panose="05030102010509060703" pitchFamily="18" charset="2"/>
              </a:rPr>
              <a:t> </a:t>
            </a:r>
            <a:r>
              <a:rPr lang="fr-FR" sz="1100" b="1" dirty="0">
                <a:solidFill>
                  <a:srgbClr val="003366">
                    <a:alpha val="75000"/>
                  </a:srgbClr>
                </a:solidFill>
              </a:rPr>
              <a:t>Importante     </a:t>
            </a:r>
            <a:r>
              <a:rPr lang="fr-FR" sz="1100" b="1" dirty="0">
                <a:solidFill>
                  <a:srgbClr val="CC0000">
                    <a:alpha val="75000"/>
                  </a:srgbClr>
                </a:solidFill>
                <a:sym typeface="Webdings" panose="05030102010509060703" pitchFamily="18" charset="2"/>
              </a:rPr>
              <a:t> </a:t>
            </a:r>
            <a:r>
              <a:rPr lang="fr-FR" sz="1100" b="1" dirty="0">
                <a:solidFill>
                  <a:srgbClr val="CC0000">
                    <a:alpha val="75000"/>
                  </a:srgbClr>
                </a:solidFill>
              </a:rPr>
              <a:t>Peu importante</a:t>
            </a:r>
            <a:r>
              <a:rPr lang="fr-FR" sz="1100" b="1" dirty="0">
                <a:solidFill>
                  <a:srgbClr val="CC0000"/>
                </a:solidFill>
                <a:sym typeface="Webdings" panose="05030102010509060703" pitchFamily="18" charset="2"/>
              </a:rPr>
              <a:t> </a:t>
            </a:r>
            <a:r>
              <a:rPr lang="fr-FR" sz="1100" b="1" dirty="0">
                <a:solidFill>
                  <a:srgbClr val="CC0000"/>
                </a:solidFill>
              </a:rPr>
              <a:t>Pas du tout Importante</a:t>
            </a:r>
          </a:p>
        </p:txBody>
      </p:sp>
      <p:sp>
        <p:nvSpPr>
          <p:cNvPr id="31" name="Text Box 41"/>
          <p:cNvSpPr txBox="1">
            <a:spLocks noChangeArrowheads="1"/>
          </p:cNvSpPr>
          <p:nvPr/>
        </p:nvSpPr>
        <p:spPr bwMode="auto">
          <a:xfrm>
            <a:off x="4667586" y="3392156"/>
            <a:ext cx="475200" cy="296374"/>
          </a:xfrm>
          <a:prstGeom prst="rect">
            <a:avLst/>
          </a:prstGeom>
          <a:solidFill>
            <a:schemeClr val="bg1"/>
          </a:solidFill>
          <a:ln w="19050">
            <a:solidFill>
              <a:srgbClr val="003366"/>
            </a:solidFill>
            <a:miter lim="800000"/>
            <a:headEnd/>
            <a:tailEnd/>
          </a:ln>
          <a:effectLst/>
        </p:spPr>
        <p:txBody>
          <a:bodyPr wrap="square" lIns="0" tIns="40074" rIns="0" bIns="40074" anchor="ctr" anchorCtr="0">
            <a:spAutoFit/>
          </a:bodyPr>
          <a:lstStyle/>
          <a:p>
            <a:pPr algn="ctr" defTabSz="952500">
              <a:defRPr/>
            </a:pPr>
            <a:r>
              <a:rPr lang="fr-FR" sz="1400" b="1" dirty="0">
                <a:solidFill>
                  <a:srgbClr val="003366"/>
                </a:solidFill>
                <a:latin typeface="Calibri" pitchFamily="34" charset="0"/>
                <a:cs typeface="Calibri" pitchFamily="34" charset="0"/>
              </a:rPr>
              <a:t>61%</a:t>
            </a:r>
          </a:p>
        </p:txBody>
      </p:sp>
      <p:sp>
        <p:nvSpPr>
          <p:cNvPr id="33" name="Text Box 41"/>
          <p:cNvSpPr txBox="1">
            <a:spLocks noChangeArrowheads="1"/>
          </p:cNvSpPr>
          <p:nvPr/>
        </p:nvSpPr>
        <p:spPr bwMode="auto">
          <a:xfrm>
            <a:off x="9662042" y="4375335"/>
            <a:ext cx="481308" cy="296374"/>
          </a:xfrm>
          <a:prstGeom prst="rect">
            <a:avLst/>
          </a:prstGeom>
          <a:solidFill>
            <a:schemeClr val="bg1"/>
          </a:solidFill>
          <a:ln w="19050">
            <a:solidFill>
              <a:srgbClr val="CC0000"/>
            </a:solidFill>
            <a:miter lim="800000"/>
            <a:headEnd/>
            <a:tailEnd/>
          </a:ln>
          <a:effectLst/>
        </p:spPr>
        <p:txBody>
          <a:bodyPr wrap="square" lIns="0" tIns="40074" rIns="0" bIns="40074" anchor="ctr" anchorCtr="0">
            <a:spAutoFit/>
          </a:bodyPr>
          <a:lstStyle/>
          <a:p>
            <a:pPr algn="ctr" defTabSz="801688" eaLnBrk="0" hangingPunct="0">
              <a:defRPr/>
            </a:pPr>
            <a:r>
              <a:rPr lang="fr-FR" sz="1400" b="1" dirty="0">
                <a:solidFill>
                  <a:srgbClr val="CC0000"/>
                </a:solidFill>
                <a:latin typeface="Calibri" pitchFamily="34" charset="0"/>
                <a:cs typeface="Calibri" pitchFamily="34" charset="0"/>
              </a:rPr>
              <a:t>37%</a:t>
            </a:r>
          </a:p>
        </p:txBody>
      </p:sp>
      <p:graphicFrame>
        <p:nvGraphicFramePr>
          <p:cNvPr id="25" name="Tableau 24"/>
          <p:cNvGraphicFramePr>
            <a:graphicFrameLocks noGrp="1"/>
          </p:cNvGraphicFramePr>
          <p:nvPr>
            <p:extLst/>
          </p:nvPr>
        </p:nvGraphicFramePr>
        <p:xfrm>
          <a:off x="601052" y="3017521"/>
          <a:ext cx="3352800" cy="1898746"/>
        </p:xfrm>
        <a:graphic>
          <a:graphicData uri="http://schemas.openxmlformats.org/drawingml/2006/table">
            <a:tbl>
              <a:tblPr>
                <a:tableStyleId>{2D5ABB26-0587-4C30-8999-92F81FD0307C}</a:tableStyleId>
              </a:tblPr>
              <a:tblGrid>
                <a:gridCol w="3352800">
                  <a:extLst>
                    <a:ext uri="{9D8B030D-6E8A-4147-A177-3AD203B41FA5}">
                      <a16:colId xmlns="" xmlns:a16="http://schemas.microsoft.com/office/drawing/2014/main" val="20000"/>
                    </a:ext>
                  </a:extLst>
                </a:gridCol>
              </a:tblGrid>
              <a:tr h="949373">
                <a:tc>
                  <a:txBody>
                    <a:bodyPr/>
                    <a:lstStyle/>
                    <a:p>
                      <a:pPr algn="r" fontAlgn="ctr"/>
                      <a:r>
                        <a:rPr lang="fr-FR" sz="1600" b="1" kern="1200" dirty="0">
                          <a:solidFill>
                            <a:srgbClr val="A50021"/>
                          </a:solidFill>
                          <a:latin typeface="Calibri" panose="020F0502020204030204" pitchFamily="34" charset="0"/>
                          <a:ea typeface="Calibri" panose="020F0502020204030204" pitchFamily="34" charset="0"/>
                          <a:cs typeface="Calibri" panose="020F0502020204030204" pitchFamily="34" charset="0"/>
                        </a:rPr>
                        <a:t>2018</a:t>
                      </a:r>
                    </a:p>
                  </a:txBody>
                  <a:tcPr marL="9525" marR="9525" marT="9525" marB="0" anchor="ctr"/>
                </a:tc>
                <a:extLst>
                  <a:ext uri="{0D108BD9-81ED-4DB2-BD59-A6C34878D82A}">
                    <a16:rowId xmlns="" xmlns:a16="http://schemas.microsoft.com/office/drawing/2014/main" val="10000"/>
                  </a:ext>
                </a:extLst>
              </a:tr>
              <a:tr h="949373">
                <a:tc>
                  <a:txBody>
                    <a:bodyPr/>
                    <a:lstStyle/>
                    <a:p>
                      <a:pPr marL="0" marR="0" lvl="0" indent="0" algn="r" defTabSz="959023" rtl="0" eaLnBrk="1" fontAlgn="ctr" latinLnBrk="0" hangingPunct="1">
                        <a:lnSpc>
                          <a:spcPct val="100000"/>
                        </a:lnSpc>
                        <a:spcBef>
                          <a:spcPts val="0"/>
                        </a:spcBef>
                        <a:spcAft>
                          <a:spcPts val="0"/>
                        </a:spcAft>
                        <a:buClrTx/>
                        <a:buSzTx/>
                        <a:buFontTx/>
                        <a:buNone/>
                        <a:tabLst/>
                        <a:defRPr/>
                      </a:pPr>
                      <a:r>
                        <a:rPr lang="fr-FR" sz="1600" b="1" kern="12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2018</a:t>
                      </a:r>
                      <a:endParaRPr lang="fr-FR" sz="1300" b="0" i="0" u="none" strike="noStrike" kern="1200" dirty="0">
                        <a:solidFill>
                          <a:schemeClr val="accent1">
                            <a:lumMod val="75000"/>
                          </a:schemeClr>
                        </a:solidFill>
                        <a:effectLst/>
                        <a:latin typeface="Calibri" panose="020F0502020204030204" pitchFamily="34" charset="0"/>
                        <a:ea typeface="+mn-ea"/>
                        <a:cs typeface="+mn-cs"/>
                      </a:endParaRPr>
                    </a:p>
                  </a:txBody>
                  <a:tcPr marL="9525" marR="9525" marT="9525" marB="0" anchor="ctr"/>
                </a:tc>
                <a:extLst>
                  <a:ext uri="{0D108BD9-81ED-4DB2-BD59-A6C34878D82A}">
                    <a16:rowId xmlns="" xmlns:a16="http://schemas.microsoft.com/office/drawing/2014/main" val="10001"/>
                  </a:ext>
                </a:extLst>
              </a:tr>
            </a:tbl>
          </a:graphicData>
        </a:graphic>
      </p:graphicFrame>
      <p:sp>
        <p:nvSpPr>
          <p:cNvPr id="36" name="Rectangle 35"/>
          <p:cNvSpPr/>
          <p:nvPr/>
        </p:nvSpPr>
        <p:spPr>
          <a:xfrm>
            <a:off x="237842" y="4224785"/>
            <a:ext cx="2800633" cy="584775"/>
          </a:xfrm>
          <a:prstGeom prst="rect">
            <a:avLst/>
          </a:prstGeom>
        </p:spPr>
        <p:txBody>
          <a:bodyPr wrap="square">
            <a:spAutoFit/>
          </a:bodyPr>
          <a:lstStyle/>
          <a:p>
            <a:pPr algn="ctr"/>
            <a:r>
              <a:rPr lang="fr-FR" sz="16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Personnes possédant au moins un produit d’épargne</a:t>
            </a:r>
            <a:endParaRPr lang="fr-FR" sz="1600" dirty="0">
              <a:solidFill>
                <a:srgbClr val="00B0F0"/>
              </a:solidFill>
            </a:endParaRPr>
          </a:p>
        </p:txBody>
      </p:sp>
      <p:sp>
        <p:nvSpPr>
          <p:cNvPr id="34" name="Rectangle 33"/>
          <p:cNvSpPr/>
          <p:nvPr/>
        </p:nvSpPr>
        <p:spPr>
          <a:xfrm>
            <a:off x="613643" y="3278052"/>
            <a:ext cx="2127322" cy="338554"/>
          </a:xfrm>
          <a:prstGeom prst="rect">
            <a:avLst/>
          </a:prstGeom>
        </p:spPr>
        <p:txBody>
          <a:bodyPr wrap="square">
            <a:spAutoFit/>
          </a:bodyPr>
          <a:lstStyle/>
          <a:p>
            <a:pPr algn="ctr"/>
            <a:r>
              <a:rPr lang="fr-FR" sz="1600" b="1" dirty="0">
                <a:solidFill>
                  <a:srgbClr val="A50021"/>
                </a:solidFill>
                <a:latin typeface="Calibri" panose="020F0502020204030204" pitchFamily="34" charset="0"/>
                <a:ea typeface="Calibri" panose="020F0502020204030204" pitchFamily="34" charset="0"/>
                <a:cs typeface="Calibri" panose="020F0502020204030204" pitchFamily="34" charset="0"/>
              </a:rPr>
              <a:t>Ensemble des Français</a:t>
            </a:r>
            <a:endParaRPr lang="fr-FR" sz="1600" dirty="0"/>
          </a:p>
        </p:txBody>
      </p:sp>
    </p:spTree>
    <p:extLst>
      <p:ext uri="{BB962C8B-B14F-4D97-AF65-F5344CB8AC3E}">
        <p14:creationId xmlns:p14="http://schemas.microsoft.com/office/powerpoint/2010/main" val="31850147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p:txBody>
          <a:bodyPr/>
          <a:lstStyle/>
          <a:p>
            <a:r>
              <a:rPr lang="fr-FR" dirty="0"/>
              <a:t>…cette tendance s’inscrivant en hausse par rapport aux années précédentes</a:t>
            </a:r>
          </a:p>
        </p:txBody>
      </p:sp>
      <p:sp>
        <p:nvSpPr>
          <p:cNvPr id="17" name="Text Box 10"/>
          <p:cNvSpPr txBox="1">
            <a:spLocks noChangeArrowheads="1"/>
          </p:cNvSpPr>
          <p:nvPr/>
        </p:nvSpPr>
        <p:spPr bwMode="auto">
          <a:xfrm>
            <a:off x="524018" y="1610506"/>
            <a:ext cx="9760929" cy="257369"/>
          </a:xfrm>
          <a:prstGeom prst="rect">
            <a:avLst/>
          </a:prstGeom>
          <a:noFill/>
          <a:ln w="9525" algn="ctr">
            <a:noFill/>
            <a:miter lim="800000"/>
            <a:headEnd/>
            <a:tailEnd/>
          </a:ln>
        </p:spPr>
        <p:txBody>
          <a:bodyPr wrap="square" lIns="83831" tIns="36000" rIns="330041" bIns="36000" anchor="t">
            <a:spAutoFit/>
          </a:bodyPr>
          <a:lstStyle/>
          <a:p>
            <a:pPr marL="900000" indent="-900000" algn="just"/>
            <a:r>
              <a:rPr lang="fr-FR" sz="1200" b="1" u="sng" dirty="0">
                <a:cs typeface="Times New Roman" pitchFamily="18" charset="0"/>
              </a:rPr>
              <a:t>QUESTION</a:t>
            </a:r>
            <a:r>
              <a:rPr lang="fr-FR" sz="1200" b="1" dirty="0">
                <a:cs typeface="Times New Roman" pitchFamily="18" charset="0"/>
              </a:rPr>
              <a:t> :	</a:t>
            </a:r>
            <a:r>
              <a:rPr lang="fr-FR" sz="1200" b="1" dirty="0"/>
              <a:t>Quelle place accordez-vous aujourd’hui aux impacts environnementaux et sociaux dans vos décisions de placements ?</a:t>
            </a:r>
            <a:r>
              <a:rPr lang="fr-FR" sz="1200" b="1" baseline="30000" dirty="0"/>
              <a:t>(1)</a:t>
            </a:r>
          </a:p>
        </p:txBody>
      </p:sp>
      <p:sp>
        <p:nvSpPr>
          <p:cNvPr id="2" name="Rectangle 1"/>
          <p:cNvSpPr/>
          <p:nvPr/>
        </p:nvSpPr>
        <p:spPr>
          <a:xfrm>
            <a:off x="459948" y="1006751"/>
            <a:ext cx="9824998" cy="600164"/>
          </a:xfrm>
          <a:prstGeom prst="rect">
            <a:avLst/>
          </a:prstGeom>
          <a:ln>
            <a:solidFill>
              <a:schemeClr val="tx1">
                <a:lumMod val="50000"/>
                <a:lumOff val="50000"/>
              </a:schemeClr>
            </a:solidFill>
            <a:prstDash val="sysDash"/>
          </a:ln>
        </p:spPr>
        <p:txBody>
          <a:bodyPr wrap="square">
            <a:spAutoFit/>
          </a:bodyPr>
          <a:lstStyle/>
          <a:p>
            <a:pPr algn="just">
              <a:tabLst>
                <a:tab pos="-503555" algn="l"/>
                <a:tab pos="-324485" algn="l"/>
                <a:tab pos="142875" algn="l"/>
                <a:tab pos="359410" algn="l"/>
                <a:tab pos="1079500" algn="l"/>
                <a:tab pos="1799590" algn="l"/>
                <a:tab pos="2519680" algn="l"/>
                <a:tab pos="2879090" algn="l"/>
                <a:tab pos="3239770" algn="l"/>
                <a:tab pos="3599180" algn="l"/>
                <a:tab pos="3959860" algn="l"/>
                <a:tab pos="4319270" algn="l"/>
                <a:tab pos="4679950" algn="l"/>
                <a:tab pos="5039360" algn="l"/>
                <a:tab pos="5400040" algn="l"/>
              </a:tabLst>
            </a:pPr>
            <a:r>
              <a:rPr lang="fr-FR" sz="1100" b="1" i="1" u="sng" dirty="0">
                <a:solidFill>
                  <a:srgbClr val="A50021"/>
                </a:solidFill>
                <a:latin typeface="Calibri" panose="020F0502020204030204" pitchFamily="34" charset="0"/>
                <a:ea typeface="Calibri" panose="020F0502020204030204" pitchFamily="34" charset="0"/>
                <a:cs typeface="Calibri" panose="020F0502020204030204" pitchFamily="34" charset="0"/>
              </a:rPr>
              <a:t>Remise à niveau</a:t>
            </a:r>
            <a:r>
              <a:rPr lang="fr-FR" sz="1100" i="1" dirty="0">
                <a:solidFill>
                  <a:srgbClr val="A50021"/>
                </a:solidFill>
                <a:latin typeface="Calibri" panose="020F0502020204030204" pitchFamily="34" charset="0"/>
                <a:ea typeface="Calibri" panose="020F0502020204030204" pitchFamily="34" charset="0"/>
                <a:cs typeface="Calibri" panose="020F0502020204030204" pitchFamily="34" charset="0"/>
              </a:rPr>
              <a:t> : « Le développement durable est un développement qui répond aux besoins du présent sans compromettre la capacité des générations futures à répondre aux leurs. Le choix de vos modes de consommations, y compris dans vos décisions de placement, à travers son impact environnemental et social, peut participer à un tel développement. »</a:t>
            </a:r>
            <a:endParaRPr lang="fr-FR" sz="1100" dirty="0">
              <a:latin typeface="Calibri" panose="020F0502020204030204" pitchFamily="34" charset="0"/>
              <a:ea typeface="Calibri" panose="020F0502020204030204" pitchFamily="34" charset="0"/>
              <a:cs typeface="Calibri" panose="020F0502020204030204" pitchFamily="34" charset="0"/>
            </a:endParaRPr>
          </a:p>
        </p:txBody>
      </p:sp>
      <p:sp>
        <p:nvSpPr>
          <p:cNvPr id="37" name="Rectangle 36"/>
          <p:cNvSpPr/>
          <p:nvPr/>
        </p:nvSpPr>
        <p:spPr>
          <a:xfrm>
            <a:off x="323772" y="6717878"/>
            <a:ext cx="8077091" cy="338554"/>
          </a:xfrm>
          <a:prstGeom prst="rect">
            <a:avLst/>
          </a:prstGeom>
        </p:spPr>
        <p:txBody>
          <a:bodyPr wrap="square">
            <a:spAutoFit/>
          </a:bodyPr>
          <a:lstStyle/>
          <a:p>
            <a:r>
              <a:rPr lang="fr-FR" sz="800" dirty="0">
                <a:latin typeface="Calibri" panose="020F0502020204030204" pitchFamily="34" charset="0"/>
                <a:ea typeface="Calibri" panose="020F0502020204030204" pitchFamily="34" charset="0"/>
                <a:cs typeface="Calibri" panose="020F0502020204030204" pitchFamily="34" charset="0"/>
              </a:rPr>
              <a:t>(1) Avant 2018, l’intitulé exact de la question était : « Accordez-vous aujourd’hui une place importante aux critères environnementaux, sociaux et éthiques dans vos décisions de placements ? »</a:t>
            </a:r>
          </a:p>
        </p:txBody>
      </p:sp>
      <p:graphicFrame>
        <p:nvGraphicFramePr>
          <p:cNvPr id="35" name="Objet 1"/>
          <p:cNvGraphicFramePr>
            <a:graphicFrameLocks/>
          </p:cNvGraphicFramePr>
          <p:nvPr>
            <p:extLst/>
          </p:nvPr>
        </p:nvGraphicFramePr>
        <p:xfrm>
          <a:off x="2625393" y="3113552"/>
          <a:ext cx="5566872" cy="3261093"/>
        </p:xfrm>
        <a:graphic>
          <a:graphicData uri="http://schemas.openxmlformats.org/drawingml/2006/chart">
            <c:chart xmlns:c="http://schemas.openxmlformats.org/drawingml/2006/chart" xmlns:r="http://schemas.openxmlformats.org/officeDocument/2006/relationships" r:id="rId2"/>
          </a:graphicData>
        </a:graphic>
      </p:graphicFrame>
      <p:sp>
        <p:nvSpPr>
          <p:cNvPr id="38" name="Rectangle à coins arrondis 37"/>
          <p:cNvSpPr/>
          <p:nvPr/>
        </p:nvSpPr>
        <p:spPr bwMode="auto">
          <a:xfrm>
            <a:off x="2376564" y="3211365"/>
            <a:ext cx="6024298" cy="3305789"/>
          </a:xfrm>
          <a:prstGeom prst="roundRect">
            <a:avLst/>
          </a:prstGeom>
          <a:noFill/>
          <a:ln w="9525" cap="flat" cmpd="sng" algn="ctr">
            <a:solidFill>
              <a:schemeClr val="tx1">
                <a:lumMod val="50000"/>
                <a:lumOff val="50000"/>
              </a:schemeClr>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042988"/>
            <a:r>
              <a:rPr lang="fr-FR" sz="1000" b="1" dirty="0">
                <a:solidFill>
                  <a:srgbClr val="B80000"/>
                </a:solidFill>
                <a:latin typeface="Trebuchet MS" pitchFamily="34" charset="0"/>
                <a:cs typeface="Calibri" pitchFamily="34" charset="0"/>
              </a:rPr>
              <a:t> </a:t>
            </a:r>
          </a:p>
        </p:txBody>
      </p:sp>
      <p:sp>
        <p:nvSpPr>
          <p:cNvPr id="39" name="Rectangle à coins arrondis 38"/>
          <p:cNvSpPr/>
          <p:nvPr/>
        </p:nvSpPr>
        <p:spPr>
          <a:xfrm>
            <a:off x="3944566" y="2086402"/>
            <a:ext cx="2433579" cy="489282"/>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latin typeface="Calibri" pitchFamily="34" charset="0"/>
                <a:cs typeface="Calibri" pitchFamily="34" charset="0"/>
              </a:rPr>
              <a:t>Total « Importante »</a:t>
            </a:r>
          </a:p>
          <a:p>
            <a:pPr algn="ctr"/>
            <a:r>
              <a:rPr lang="fr-FR" sz="1400" b="1" i="1" dirty="0">
                <a:solidFill>
                  <a:schemeClr val="bg1"/>
                </a:solidFill>
                <a:latin typeface="Calibri" pitchFamily="34" charset="0"/>
                <a:cs typeface="Calibri" pitchFamily="34" charset="0"/>
              </a:rPr>
              <a:t>Evolution depuis 2013</a:t>
            </a:r>
          </a:p>
        </p:txBody>
      </p:sp>
      <p:sp>
        <p:nvSpPr>
          <p:cNvPr id="36" name="Rectangle 35"/>
          <p:cNvSpPr/>
          <p:nvPr/>
        </p:nvSpPr>
        <p:spPr>
          <a:xfrm>
            <a:off x="3695379" y="2609974"/>
            <a:ext cx="2800633" cy="523220"/>
          </a:xfrm>
          <a:prstGeom prst="rect">
            <a:avLst/>
          </a:prstGeom>
        </p:spPr>
        <p:txBody>
          <a:bodyPr wrap="square">
            <a:spAutoFit/>
          </a:bodyPr>
          <a:lstStyle/>
          <a:p>
            <a:pPr algn="ctr"/>
            <a:r>
              <a:rPr lang="fr-FR" sz="1400" i="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Personnes possédant au moins un produit d’épargne</a:t>
            </a:r>
            <a:endParaRPr lang="fr-FR" sz="1400" i="1" dirty="0">
              <a:solidFill>
                <a:srgbClr val="00B0F0"/>
              </a:solidFill>
            </a:endParaRPr>
          </a:p>
        </p:txBody>
      </p:sp>
    </p:spTree>
    <p:extLst>
      <p:ext uri="{BB962C8B-B14F-4D97-AF65-F5344CB8AC3E}">
        <p14:creationId xmlns:p14="http://schemas.microsoft.com/office/powerpoint/2010/main" val="33587695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au 8"/>
          <p:cNvGraphicFramePr>
            <a:graphicFrameLocks noGrp="1"/>
          </p:cNvGraphicFramePr>
          <p:nvPr>
            <p:extLst/>
          </p:nvPr>
        </p:nvGraphicFramePr>
        <p:xfrm>
          <a:off x="180975" y="2305676"/>
          <a:ext cx="3352800" cy="2954208"/>
        </p:xfrm>
        <a:graphic>
          <a:graphicData uri="http://schemas.openxmlformats.org/drawingml/2006/table">
            <a:tbl>
              <a:tblPr>
                <a:tableStyleId>{2D5ABB26-0587-4C30-8999-92F81FD0307C}</a:tableStyleId>
              </a:tblPr>
              <a:tblGrid>
                <a:gridCol w="3352800">
                  <a:extLst>
                    <a:ext uri="{9D8B030D-6E8A-4147-A177-3AD203B41FA5}">
                      <a16:colId xmlns="" xmlns:a16="http://schemas.microsoft.com/office/drawing/2014/main" val="20000"/>
                    </a:ext>
                  </a:extLst>
                </a:gridCol>
              </a:tblGrid>
              <a:tr h="984736">
                <a:tc>
                  <a:txBody>
                    <a:bodyPr/>
                    <a:lstStyle/>
                    <a:p>
                      <a:pPr algn="r" fontAlgn="ctr"/>
                      <a:r>
                        <a:rPr lang="fr-FR" sz="1300" b="0" i="0" u="none" strike="noStrike" dirty="0">
                          <a:solidFill>
                            <a:srgbClr val="000000"/>
                          </a:solidFill>
                          <a:effectLst/>
                          <a:latin typeface="Calibri" panose="020F0502020204030204" pitchFamily="34" charset="0"/>
                        </a:rPr>
                        <a:t>Le financement participatif / </a:t>
                      </a:r>
                      <a:r>
                        <a:rPr lang="fr-FR" sz="1300" b="0" i="0" u="none" strike="noStrike" dirty="0" err="1">
                          <a:solidFill>
                            <a:srgbClr val="000000"/>
                          </a:solidFill>
                          <a:effectLst/>
                          <a:latin typeface="Calibri" panose="020F0502020204030204" pitchFamily="34" charset="0"/>
                        </a:rPr>
                        <a:t>Crowdfunding</a:t>
                      </a:r>
                      <a:r>
                        <a:rPr lang="fr-FR" sz="1300" b="0" i="0" u="none" strike="noStrike" dirty="0">
                          <a:solidFill>
                            <a:srgbClr val="000000"/>
                          </a:solidFill>
                          <a:effectLst/>
                          <a:latin typeface="Calibri" panose="020F0502020204030204" pitchFamily="34" charset="0"/>
                        </a:rPr>
                        <a:t>  </a:t>
                      </a:r>
                    </a:p>
                  </a:txBody>
                  <a:tcPr marL="9525" marR="9525" marT="9525" marB="0" anchor="ctr"/>
                </a:tc>
                <a:extLst>
                  <a:ext uri="{0D108BD9-81ED-4DB2-BD59-A6C34878D82A}">
                    <a16:rowId xmlns="" xmlns:a16="http://schemas.microsoft.com/office/drawing/2014/main" val="10000"/>
                  </a:ext>
                </a:extLst>
              </a:tr>
              <a:tr h="984736">
                <a:tc>
                  <a:txBody>
                    <a:bodyPr/>
                    <a:lstStyle/>
                    <a:p>
                      <a:pPr algn="r" fontAlgn="ctr"/>
                      <a:r>
                        <a:rPr lang="fr-FR" sz="1300" b="0" i="0" u="none" strike="noStrike" dirty="0">
                          <a:solidFill>
                            <a:srgbClr val="000000"/>
                          </a:solidFill>
                          <a:effectLst/>
                          <a:latin typeface="Calibri" panose="020F0502020204030204" pitchFamily="34" charset="0"/>
                        </a:rPr>
                        <a:t>L’épargne solidaire  </a:t>
                      </a:r>
                    </a:p>
                  </a:txBody>
                  <a:tcPr marL="9525" marR="9525" marT="9525" marB="0" anchor="ctr"/>
                </a:tc>
                <a:extLst>
                  <a:ext uri="{0D108BD9-81ED-4DB2-BD59-A6C34878D82A}">
                    <a16:rowId xmlns="" xmlns:a16="http://schemas.microsoft.com/office/drawing/2014/main" val="10001"/>
                  </a:ext>
                </a:extLst>
              </a:tr>
              <a:tr h="984736">
                <a:tc>
                  <a:txBody>
                    <a:bodyPr/>
                    <a:lstStyle/>
                    <a:p>
                      <a:pPr algn="r" fontAlgn="ctr"/>
                      <a:r>
                        <a:rPr lang="fr-FR" sz="1300" b="0" i="0" u="none" strike="noStrike" dirty="0">
                          <a:solidFill>
                            <a:srgbClr val="000000"/>
                          </a:solidFill>
                          <a:effectLst/>
                          <a:latin typeface="Calibri" panose="020F0502020204030204" pitchFamily="34" charset="0"/>
                        </a:rPr>
                        <a:t>L’Investissement Socialement Responsable (ISR)  </a:t>
                      </a:r>
                    </a:p>
                  </a:txBody>
                  <a:tcPr marL="9525" marR="9525" marT="9525" marB="0" anchor="ctr"/>
                </a:tc>
                <a:extLst>
                  <a:ext uri="{0D108BD9-81ED-4DB2-BD59-A6C34878D82A}">
                    <a16:rowId xmlns="" xmlns:a16="http://schemas.microsoft.com/office/drawing/2014/main" val="10002"/>
                  </a:ext>
                </a:extLst>
              </a:tr>
            </a:tbl>
          </a:graphicData>
        </a:graphic>
      </p:graphicFrame>
      <p:sp>
        <p:nvSpPr>
          <p:cNvPr id="48" name="ZoneTexte 47"/>
          <p:cNvSpPr txBox="1"/>
          <p:nvPr/>
        </p:nvSpPr>
        <p:spPr>
          <a:xfrm>
            <a:off x="4313321" y="1908833"/>
            <a:ext cx="1205130" cy="492443"/>
          </a:xfrm>
          <a:prstGeom prst="rect">
            <a:avLst/>
          </a:prstGeom>
          <a:noFill/>
        </p:spPr>
        <p:txBody>
          <a:bodyPr wrap="square" rtlCol="0">
            <a:spAutoFit/>
          </a:bodyPr>
          <a:lstStyle/>
          <a:p>
            <a:pPr algn="ctr"/>
            <a:r>
              <a:rPr lang="fr-FR" sz="1300" b="1" dirty="0">
                <a:solidFill>
                  <a:srgbClr val="003366"/>
                </a:solidFill>
                <a:latin typeface="Calibri" pitchFamily="34" charset="0"/>
                <a:cs typeface="Calibri" pitchFamily="34" charset="0"/>
              </a:rPr>
              <a:t>Total </a:t>
            </a:r>
          </a:p>
          <a:p>
            <a:pPr algn="ctr"/>
            <a:r>
              <a:rPr lang="fr-FR" sz="1300" b="1" dirty="0">
                <a:solidFill>
                  <a:srgbClr val="003366"/>
                </a:solidFill>
                <a:latin typeface="Calibri" pitchFamily="34" charset="0"/>
                <a:cs typeface="Calibri" pitchFamily="34" charset="0"/>
              </a:rPr>
              <a:t>« Connaît »</a:t>
            </a:r>
          </a:p>
        </p:txBody>
      </p:sp>
      <p:sp>
        <p:nvSpPr>
          <p:cNvPr id="23" name="Text Box 41"/>
          <p:cNvSpPr txBox="1">
            <a:spLocks noChangeArrowheads="1"/>
          </p:cNvSpPr>
          <p:nvPr/>
        </p:nvSpPr>
        <p:spPr bwMode="auto">
          <a:xfrm>
            <a:off x="4678286" y="2633913"/>
            <a:ext cx="475200" cy="296374"/>
          </a:xfrm>
          <a:prstGeom prst="rect">
            <a:avLst/>
          </a:prstGeom>
          <a:solidFill>
            <a:schemeClr val="bg1"/>
          </a:solidFill>
          <a:ln w="19050">
            <a:solidFill>
              <a:srgbClr val="003366"/>
            </a:solidFill>
            <a:miter lim="800000"/>
            <a:headEnd/>
            <a:tailEnd/>
          </a:ln>
          <a:effectLst/>
        </p:spPr>
        <p:txBody>
          <a:bodyPr wrap="square" lIns="0" tIns="40074" rIns="0" bIns="40074" anchor="ctr" anchorCtr="0">
            <a:spAutoFit/>
          </a:bodyPr>
          <a:lstStyle/>
          <a:p>
            <a:pPr algn="ctr" defTabSz="952500">
              <a:defRPr/>
            </a:pPr>
            <a:r>
              <a:rPr lang="fr-FR" sz="1400" b="1" dirty="0">
                <a:solidFill>
                  <a:srgbClr val="003366"/>
                </a:solidFill>
                <a:latin typeface="Calibri" pitchFamily="34" charset="0"/>
                <a:cs typeface="Calibri" pitchFamily="34" charset="0"/>
              </a:rPr>
              <a:t>22%</a:t>
            </a:r>
          </a:p>
        </p:txBody>
      </p:sp>
      <p:sp>
        <p:nvSpPr>
          <p:cNvPr id="11" name="Text Box 41"/>
          <p:cNvSpPr txBox="1">
            <a:spLocks noChangeArrowheads="1"/>
          </p:cNvSpPr>
          <p:nvPr/>
        </p:nvSpPr>
        <p:spPr bwMode="auto">
          <a:xfrm>
            <a:off x="4678286" y="3609369"/>
            <a:ext cx="475200" cy="296374"/>
          </a:xfrm>
          <a:prstGeom prst="rect">
            <a:avLst/>
          </a:prstGeom>
          <a:solidFill>
            <a:schemeClr val="bg1"/>
          </a:solidFill>
          <a:ln w="19050">
            <a:solidFill>
              <a:srgbClr val="003366"/>
            </a:solidFill>
            <a:miter lim="800000"/>
            <a:headEnd/>
            <a:tailEnd/>
          </a:ln>
          <a:effectLst/>
        </p:spPr>
        <p:txBody>
          <a:bodyPr wrap="square" lIns="0" tIns="40074" rIns="0" bIns="40074" anchor="ctr" anchorCtr="0">
            <a:spAutoFit/>
          </a:bodyPr>
          <a:lstStyle/>
          <a:p>
            <a:pPr algn="ctr" defTabSz="952500">
              <a:defRPr/>
            </a:pPr>
            <a:r>
              <a:rPr lang="fr-FR" sz="1400" b="1" dirty="0">
                <a:solidFill>
                  <a:srgbClr val="003366"/>
                </a:solidFill>
                <a:latin typeface="Calibri" pitchFamily="34" charset="0"/>
                <a:cs typeface="Calibri" pitchFamily="34" charset="0"/>
              </a:rPr>
              <a:t>13%</a:t>
            </a:r>
          </a:p>
        </p:txBody>
      </p:sp>
      <p:sp>
        <p:nvSpPr>
          <p:cNvPr id="15" name="Text Box 41"/>
          <p:cNvSpPr txBox="1">
            <a:spLocks noChangeArrowheads="1"/>
          </p:cNvSpPr>
          <p:nvPr/>
        </p:nvSpPr>
        <p:spPr bwMode="auto">
          <a:xfrm>
            <a:off x="4678286" y="4630824"/>
            <a:ext cx="475200" cy="296374"/>
          </a:xfrm>
          <a:prstGeom prst="rect">
            <a:avLst/>
          </a:prstGeom>
          <a:solidFill>
            <a:schemeClr val="bg1"/>
          </a:solidFill>
          <a:ln w="19050">
            <a:solidFill>
              <a:srgbClr val="003366"/>
            </a:solidFill>
            <a:miter lim="800000"/>
            <a:headEnd/>
            <a:tailEnd/>
          </a:ln>
          <a:effectLst/>
        </p:spPr>
        <p:txBody>
          <a:bodyPr wrap="square" lIns="0" tIns="40074" rIns="0" bIns="40074" anchor="ctr" anchorCtr="0">
            <a:spAutoFit/>
          </a:bodyPr>
          <a:lstStyle/>
          <a:p>
            <a:pPr algn="ctr" defTabSz="952500">
              <a:defRPr/>
            </a:pPr>
            <a:r>
              <a:rPr lang="fr-FR" sz="1400" b="1" dirty="0">
                <a:solidFill>
                  <a:srgbClr val="003366"/>
                </a:solidFill>
                <a:latin typeface="Calibri" pitchFamily="34" charset="0"/>
                <a:cs typeface="Calibri" pitchFamily="34" charset="0"/>
              </a:rPr>
              <a:t>8%</a:t>
            </a:r>
          </a:p>
        </p:txBody>
      </p:sp>
      <p:sp>
        <p:nvSpPr>
          <p:cNvPr id="18" name="Espace réservé du texte 1"/>
          <p:cNvSpPr>
            <a:spLocks noGrp="1"/>
          </p:cNvSpPr>
          <p:nvPr>
            <p:ph type="body" sz="quarter" idx="10"/>
          </p:nvPr>
        </p:nvSpPr>
        <p:spPr>
          <a:xfrm>
            <a:off x="1677304" y="204801"/>
            <a:ext cx="8664792" cy="657689"/>
          </a:xfrm>
        </p:spPr>
        <p:txBody>
          <a:bodyPr/>
          <a:lstStyle/>
          <a:p>
            <a:pPr algn="just"/>
            <a:r>
              <a:rPr lang="fr-FR" dirty="0"/>
              <a:t>La notoriété de différents concepts de la finance responsable</a:t>
            </a:r>
          </a:p>
        </p:txBody>
      </p:sp>
      <p:sp>
        <p:nvSpPr>
          <p:cNvPr id="19" name="Text Box 10"/>
          <p:cNvSpPr txBox="1">
            <a:spLocks noChangeArrowheads="1"/>
          </p:cNvSpPr>
          <p:nvPr/>
        </p:nvSpPr>
        <p:spPr bwMode="auto">
          <a:xfrm>
            <a:off x="524018" y="926695"/>
            <a:ext cx="9760929" cy="257369"/>
          </a:xfrm>
          <a:prstGeom prst="rect">
            <a:avLst/>
          </a:prstGeom>
          <a:noFill/>
          <a:ln w="9525" algn="ctr">
            <a:noFill/>
            <a:miter lim="800000"/>
            <a:headEnd/>
            <a:tailEnd/>
          </a:ln>
        </p:spPr>
        <p:txBody>
          <a:bodyPr wrap="square" lIns="83831" tIns="36000" rIns="330041" bIns="36000" anchor="t">
            <a:spAutoFit/>
          </a:bodyPr>
          <a:lstStyle/>
          <a:p>
            <a:pPr marL="900000" indent="-900000" algn="just"/>
            <a:r>
              <a:rPr lang="fr-FR" sz="1200" b="1" u="sng" dirty="0">
                <a:cs typeface="Times New Roman" pitchFamily="18" charset="0"/>
              </a:rPr>
              <a:t>QUESTION</a:t>
            </a:r>
            <a:r>
              <a:rPr lang="fr-FR" sz="1200" b="1" dirty="0">
                <a:cs typeface="Times New Roman" pitchFamily="18" charset="0"/>
              </a:rPr>
              <a:t> :	Quel est votre niveau de connaissance de… ?</a:t>
            </a:r>
            <a:endParaRPr lang="fr-FR" sz="1200" b="1" dirty="0"/>
          </a:p>
        </p:txBody>
      </p:sp>
      <p:graphicFrame>
        <p:nvGraphicFramePr>
          <p:cNvPr id="26" name="Object 42"/>
          <p:cNvGraphicFramePr>
            <a:graphicFrameLocks noChangeAspect="1"/>
          </p:cNvGraphicFramePr>
          <p:nvPr>
            <p:extLst/>
          </p:nvPr>
        </p:nvGraphicFramePr>
        <p:xfrm>
          <a:off x="5106387" y="2312653"/>
          <a:ext cx="6189771" cy="2947233"/>
        </p:xfrm>
        <a:graphic>
          <a:graphicData uri="http://schemas.openxmlformats.org/drawingml/2006/chart">
            <c:chart xmlns:c="http://schemas.openxmlformats.org/drawingml/2006/chart" xmlns:r="http://schemas.openxmlformats.org/officeDocument/2006/relationships" r:id="rId2"/>
          </a:graphicData>
        </a:graphic>
      </p:graphicFrame>
      <p:cxnSp>
        <p:nvCxnSpPr>
          <p:cNvPr id="27" name="Connecteur droit 26"/>
          <p:cNvCxnSpPr/>
          <p:nvPr/>
        </p:nvCxnSpPr>
        <p:spPr>
          <a:xfrm>
            <a:off x="7868593" y="2356476"/>
            <a:ext cx="0" cy="276162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4053447" y="5646532"/>
            <a:ext cx="5583949" cy="261610"/>
          </a:xfrm>
          <a:prstGeom prst="rect">
            <a:avLst/>
          </a:prstGeom>
          <a:noFill/>
        </p:spPr>
        <p:txBody>
          <a:bodyPr wrap="square" rtlCol="0">
            <a:spAutoFit/>
          </a:bodyPr>
          <a:lstStyle/>
          <a:p>
            <a:pPr algn="ctr"/>
            <a:r>
              <a:rPr lang="fr-FR" sz="1100" b="1" dirty="0">
                <a:solidFill>
                  <a:srgbClr val="001D3A"/>
                </a:solidFill>
                <a:sym typeface="Webdings" panose="05030102010509060703" pitchFamily="18" charset="2"/>
              </a:rPr>
              <a:t> </a:t>
            </a:r>
            <a:r>
              <a:rPr lang="fr-FR" sz="1100" b="1" dirty="0">
                <a:solidFill>
                  <a:srgbClr val="001D3A"/>
                </a:solidFill>
              </a:rPr>
              <a:t>Je connais très bien </a:t>
            </a:r>
            <a:r>
              <a:rPr lang="fr-FR" sz="1100" b="1" dirty="0">
                <a:solidFill>
                  <a:srgbClr val="003366"/>
                </a:solidFill>
                <a:sym typeface="Webdings" panose="05030102010509060703" pitchFamily="18" charset="2"/>
              </a:rPr>
              <a:t> </a:t>
            </a:r>
            <a:r>
              <a:rPr lang="fr-FR" sz="1100" b="1" dirty="0">
                <a:solidFill>
                  <a:srgbClr val="003366"/>
                </a:solidFill>
              </a:rPr>
              <a:t>Je connais </a:t>
            </a:r>
            <a:r>
              <a:rPr lang="fr-FR" sz="1100" b="1" dirty="0">
                <a:solidFill>
                  <a:srgbClr val="2F5597">
                    <a:alpha val="75000"/>
                  </a:srgbClr>
                </a:solidFill>
                <a:sym typeface="Webdings" panose="05030102010509060703" pitchFamily="18" charset="2"/>
              </a:rPr>
              <a:t> </a:t>
            </a:r>
            <a:r>
              <a:rPr lang="fr-FR" sz="1100" b="1" dirty="0">
                <a:solidFill>
                  <a:srgbClr val="2F5597">
                    <a:alpha val="75000"/>
                  </a:srgbClr>
                </a:solidFill>
              </a:rPr>
              <a:t>J’en ai entendu parler  </a:t>
            </a:r>
            <a:r>
              <a:rPr lang="fr-FR" sz="1100" b="1" dirty="0">
                <a:solidFill>
                  <a:srgbClr val="CC0000"/>
                </a:solidFill>
                <a:sym typeface="Webdings" panose="05030102010509060703" pitchFamily="18" charset="2"/>
              </a:rPr>
              <a:t> </a:t>
            </a:r>
            <a:r>
              <a:rPr lang="fr-FR" sz="1100" b="1" dirty="0">
                <a:solidFill>
                  <a:srgbClr val="CC0000"/>
                </a:solidFill>
              </a:rPr>
              <a:t>Jamais entendu parler </a:t>
            </a:r>
          </a:p>
        </p:txBody>
      </p:sp>
    </p:spTree>
    <p:extLst>
      <p:ext uri="{BB962C8B-B14F-4D97-AF65-F5344CB8AC3E}">
        <p14:creationId xmlns:p14="http://schemas.microsoft.com/office/powerpoint/2010/main" val="35868905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space réservé du texte 1"/>
          <p:cNvSpPr txBox="1">
            <a:spLocks/>
          </p:cNvSpPr>
          <p:nvPr/>
        </p:nvSpPr>
        <p:spPr>
          <a:xfrm>
            <a:off x="1677304" y="204801"/>
            <a:ext cx="8664792" cy="657689"/>
          </a:xfrm>
          <a:prstGeom prst="rect">
            <a:avLst/>
          </a:prstGeom>
        </p:spPr>
        <p:txBody>
          <a:bodyPr vert="horz" lIns="91440" tIns="45720" rIns="91440" bIns="45720" rtlCol="0" anchor="ctr">
            <a:noAutofit/>
          </a:bodyPr>
          <a:lstStyle>
            <a:lvl1pPr marL="0" indent="0" algn="l" defTabSz="959023" rtl="0" eaLnBrk="1" latinLnBrk="0" hangingPunct="1">
              <a:lnSpc>
                <a:spcPct val="100000"/>
              </a:lnSpc>
              <a:spcBef>
                <a:spcPts val="0"/>
              </a:spcBef>
              <a:buFont typeface="Arial" panose="020B0604020202020204" pitchFamily="34" charset="0"/>
              <a:buNone/>
              <a:defRPr sz="2000" b="1" kern="1200">
                <a:solidFill>
                  <a:schemeClr val="bg1"/>
                </a:solidFill>
                <a:latin typeface="+mn-lt"/>
                <a:ea typeface="+mn-ea"/>
                <a:cs typeface="+mn-cs"/>
              </a:defRPr>
            </a:lvl1pPr>
            <a:lvl2pPr marL="719267" indent="-239756" algn="l" defTabSz="959023" rtl="0" eaLnBrk="1" latinLnBrk="0" hangingPunct="1">
              <a:lnSpc>
                <a:spcPct val="90000"/>
              </a:lnSpc>
              <a:spcBef>
                <a:spcPts val="524"/>
              </a:spcBef>
              <a:buFont typeface="Arial" panose="020B0604020202020204" pitchFamily="34" charset="0"/>
              <a:buChar char="•"/>
              <a:defRPr sz="1600" kern="1200">
                <a:solidFill>
                  <a:schemeClr val="bg1"/>
                </a:solidFill>
                <a:latin typeface="+mn-lt"/>
                <a:ea typeface="+mn-ea"/>
                <a:cs typeface="+mn-cs"/>
              </a:defRPr>
            </a:lvl2pPr>
            <a:lvl3pPr marL="1198778" indent="-239756" algn="l" defTabSz="959023" rtl="0" eaLnBrk="1" latinLnBrk="0" hangingPunct="1">
              <a:lnSpc>
                <a:spcPct val="90000"/>
              </a:lnSpc>
              <a:spcBef>
                <a:spcPts val="524"/>
              </a:spcBef>
              <a:buFont typeface="Arial" panose="020B0604020202020204" pitchFamily="34" charset="0"/>
              <a:buChar char="•"/>
              <a:defRPr sz="1600" kern="1200">
                <a:solidFill>
                  <a:schemeClr val="bg1"/>
                </a:solidFill>
                <a:latin typeface="+mn-lt"/>
                <a:ea typeface="+mn-ea"/>
                <a:cs typeface="+mn-cs"/>
              </a:defRPr>
            </a:lvl3pPr>
            <a:lvl4pPr marL="1678290" indent="-239756" algn="l" defTabSz="959023" rtl="0" eaLnBrk="1" latinLnBrk="0" hangingPunct="1">
              <a:lnSpc>
                <a:spcPct val="90000"/>
              </a:lnSpc>
              <a:spcBef>
                <a:spcPts val="524"/>
              </a:spcBef>
              <a:buFont typeface="Arial" panose="020B0604020202020204" pitchFamily="34" charset="0"/>
              <a:buChar char="•"/>
              <a:defRPr sz="1600" kern="1200">
                <a:solidFill>
                  <a:schemeClr val="bg1"/>
                </a:solidFill>
                <a:latin typeface="+mn-lt"/>
                <a:ea typeface="+mn-ea"/>
                <a:cs typeface="+mn-cs"/>
              </a:defRPr>
            </a:lvl4pPr>
            <a:lvl5pPr marL="2157801" indent="-239756" algn="l" defTabSz="959023" rtl="0" eaLnBrk="1" latinLnBrk="0" hangingPunct="1">
              <a:lnSpc>
                <a:spcPct val="90000"/>
              </a:lnSpc>
              <a:spcBef>
                <a:spcPts val="524"/>
              </a:spcBef>
              <a:buFont typeface="Arial" panose="020B0604020202020204" pitchFamily="34" charset="0"/>
              <a:buChar char="•"/>
              <a:defRPr sz="1600" kern="1200">
                <a:solidFill>
                  <a:schemeClr val="bg1"/>
                </a:solidFill>
                <a:latin typeface="+mn-lt"/>
                <a:ea typeface="+mn-ea"/>
                <a:cs typeface="+mn-cs"/>
              </a:defRPr>
            </a:lvl5pPr>
            <a:lvl6pPr marL="2637312"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6pPr>
            <a:lvl7pPr marL="3116824"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7pPr>
            <a:lvl8pPr marL="3596335"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8pPr>
            <a:lvl9pPr marL="4075847"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9pPr>
          </a:lstStyle>
          <a:p>
            <a:pPr algn="just"/>
            <a:r>
              <a:rPr lang="fr-FR" dirty="0"/>
              <a:t>Avant l’enquête, un tiers de la population avait déjà entendu parler de l’ISR</a:t>
            </a:r>
          </a:p>
        </p:txBody>
      </p:sp>
      <p:sp>
        <p:nvSpPr>
          <p:cNvPr id="38" name="Text Box 10"/>
          <p:cNvSpPr txBox="1">
            <a:spLocks noChangeArrowheads="1"/>
          </p:cNvSpPr>
          <p:nvPr/>
        </p:nvSpPr>
        <p:spPr bwMode="auto">
          <a:xfrm>
            <a:off x="524018" y="1095139"/>
            <a:ext cx="9760929" cy="257369"/>
          </a:xfrm>
          <a:prstGeom prst="rect">
            <a:avLst/>
          </a:prstGeom>
          <a:noFill/>
          <a:ln w="9525" algn="ctr">
            <a:noFill/>
            <a:miter lim="800000"/>
            <a:headEnd/>
            <a:tailEnd/>
          </a:ln>
        </p:spPr>
        <p:txBody>
          <a:bodyPr wrap="square" lIns="83831" tIns="36000" rIns="330041" bIns="36000" anchor="t">
            <a:spAutoFit/>
          </a:bodyPr>
          <a:lstStyle/>
          <a:p>
            <a:pPr marL="900000" indent="-900000" algn="just"/>
            <a:r>
              <a:rPr lang="fr-FR" sz="1200" b="1" u="sng" dirty="0">
                <a:cs typeface="Times New Roman" pitchFamily="18" charset="0"/>
              </a:rPr>
              <a:t>QUESTION</a:t>
            </a:r>
            <a:r>
              <a:rPr lang="fr-FR" sz="1200" b="1" dirty="0">
                <a:cs typeface="Times New Roman" pitchFamily="18" charset="0"/>
              </a:rPr>
              <a:t> :	</a:t>
            </a:r>
            <a:r>
              <a:rPr lang="fr-FR" sz="1200" b="1" dirty="0"/>
              <a:t>Avant ce sondage, aviez-vous déjà entendu parler de l’Investissement Socialement Responsable (ISR) ?</a:t>
            </a:r>
          </a:p>
        </p:txBody>
      </p:sp>
      <p:graphicFrame>
        <p:nvGraphicFramePr>
          <p:cNvPr id="47" name="Object 42"/>
          <p:cNvGraphicFramePr>
            <a:graphicFrameLocks noChangeAspect="1"/>
          </p:cNvGraphicFramePr>
          <p:nvPr>
            <p:extLst/>
          </p:nvPr>
        </p:nvGraphicFramePr>
        <p:xfrm>
          <a:off x="4550448" y="2865484"/>
          <a:ext cx="5536399" cy="1810656"/>
        </p:xfrm>
        <a:graphic>
          <a:graphicData uri="http://schemas.openxmlformats.org/drawingml/2006/chart">
            <c:chart xmlns:c="http://schemas.openxmlformats.org/drawingml/2006/chart" xmlns:r="http://schemas.openxmlformats.org/officeDocument/2006/relationships" r:id="rId2"/>
          </a:graphicData>
        </a:graphic>
      </p:graphicFrame>
      <p:sp>
        <p:nvSpPr>
          <p:cNvPr id="48" name="Text Box 41"/>
          <p:cNvSpPr txBox="1">
            <a:spLocks noChangeArrowheads="1"/>
          </p:cNvSpPr>
          <p:nvPr/>
        </p:nvSpPr>
        <p:spPr bwMode="auto">
          <a:xfrm>
            <a:off x="4689071" y="3979386"/>
            <a:ext cx="475200" cy="296374"/>
          </a:xfrm>
          <a:prstGeom prst="rect">
            <a:avLst/>
          </a:prstGeom>
          <a:solidFill>
            <a:schemeClr val="bg1"/>
          </a:solidFill>
          <a:ln w="19050">
            <a:solidFill>
              <a:srgbClr val="003366"/>
            </a:solidFill>
            <a:miter lim="800000"/>
            <a:headEnd/>
            <a:tailEnd/>
          </a:ln>
          <a:effectLst/>
        </p:spPr>
        <p:txBody>
          <a:bodyPr wrap="square" lIns="0" tIns="40074" rIns="0" bIns="40074" anchor="ctr" anchorCtr="0">
            <a:spAutoFit/>
          </a:bodyPr>
          <a:lstStyle/>
          <a:p>
            <a:pPr algn="ctr" defTabSz="952500">
              <a:defRPr/>
            </a:pPr>
            <a:r>
              <a:rPr lang="fr-FR" sz="1400" b="1" dirty="0">
                <a:solidFill>
                  <a:srgbClr val="003366"/>
                </a:solidFill>
                <a:latin typeface="Calibri" pitchFamily="34" charset="0"/>
                <a:cs typeface="Calibri" pitchFamily="34" charset="0"/>
              </a:rPr>
              <a:t>35%</a:t>
            </a:r>
          </a:p>
        </p:txBody>
      </p:sp>
      <p:sp>
        <p:nvSpPr>
          <p:cNvPr id="49" name="ZoneTexte 48"/>
          <p:cNvSpPr txBox="1"/>
          <p:nvPr/>
        </p:nvSpPr>
        <p:spPr>
          <a:xfrm>
            <a:off x="4179896" y="2420228"/>
            <a:ext cx="1493550" cy="492443"/>
          </a:xfrm>
          <a:prstGeom prst="rect">
            <a:avLst/>
          </a:prstGeom>
          <a:noFill/>
        </p:spPr>
        <p:txBody>
          <a:bodyPr wrap="square" rtlCol="0">
            <a:spAutoFit/>
          </a:bodyPr>
          <a:lstStyle/>
          <a:p>
            <a:pPr algn="ctr"/>
            <a:r>
              <a:rPr lang="fr-FR" sz="1300" b="1" dirty="0">
                <a:solidFill>
                  <a:srgbClr val="003366"/>
                </a:solidFill>
                <a:latin typeface="Calibri" pitchFamily="34" charset="0"/>
                <a:cs typeface="Calibri" pitchFamily="34" charset="0"/>
              </a:rPr>
              <a:t>Total </a:t>
            </a:r>
          </a:p>
          <a:p>
            <a:pPr algn="ctr"/>
            <a:r>
              <a:rPr lang="fr-FR" sz="1300" b="1" dirty="0">
                <a:solidFill>
                  <a:srgbClr val="003366"/>
                </a:solidFill>
                <a:latin typeface="Calibri" pitchFamily="34" charset="0"/>
                <a:cs typeface="Calibri" pitchFamily="34" charset="0"/>
              </a:rPr>
              <a:t>« OUI »</a:t>
            </a:r>
          </a:p>
        </p:txBody>
      </p:sp>
      <p:cxnSp>
        <p:nvCxnSpPr>
          <p:cNvPr id="52" name="Connecteur droit 51"/>
          <p:cNvCxnSpPr/>
          <p:nvPr/>
        </p:nvCxnSpPr>
        <p:spPr>
          <a:xfrm>
            <a:off x="7531668" y="3000384"/>
            <a:ext cx="0" cy="147541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3" name="Text Box 41"/>
          <p:cNvSpPr txBox="1">
            <a:spLocks noChangeArrowheads="1"/>
          </p:cNvSpPr>
          <p:nvPr/>
        </p:nvSpPr>
        <p:spPr bwMode="auto">
          <a:xfrm>
            <a:off x="4689071" y="3149246"/>
            <a:ext cx="475200" cy="296374"/>
          </a:xfrm>
          <a:prstGeom prst="rect">
            <a:avLst/>
          </a:prstGeom>
          <a:solidFill>
            <a:schemeClr val="bg1"/>
          </a:solidFill>
          <a:ln w="19050">
            <a:solidFill>
              <a:srgbClr val="003366"/>
            </a:solidFill>
            <a:miter lim="800000"/>
            <a:headEnd/>
            <a:tailEnd/>
          </a:ln>
          <a:effectLst/>
        </p:spPr>
        <p:txBody>
          <a:bodyPr wrap="square" lIns="0" tIns="40074" rIns="0" bIns="40074" anchor="ctr" anchorCtr="0">
            <a:spAutoFit/>
          </a:bodyPr>
          <a:lstStyle/>
          <a:p>
            <a:pPr algn="ctr" defTabSz="952500">
              <a:defRPr/>
            </a:pPr>
            <a:r>
              <a:rPr lang="fr-FR" sz="1400" b="1" dirty="0">
                <a:solidFill>
                  <a:srgbClr val="003366"/>
                </a:solidFill>
                <a:latin typeface="Calibri" pitchFamily="34" charset="0"/>
                <a:cs typeface="Calibri" pitchFamily="34" charset="0"/>
              </a:rPr>
              <a:t>33%</a:t>
            </a:r>
          </a:p>
        </p:txBody>
      </p:sp>
      <p:sp>
        <p:nvSpPr>
          <p:cNvPr id="55" name="ZoneTexte 54"/>
          <p:cNvSpPr txBox="1"/>
          <p:nvPr/>
        </p:nvSpPr>
        <p:spPr>
          <a:xfrm>
            <a:off x="3466447" y="4721635"/>
            <a:ext cx="7279810" cy="261610"/>
          </a:xfrm>
          <a:prstGeom prst="rect">
            <a:avLst/>
          </a:prstGeom>
          <a:noFill/>
        </p:spPr>
        <p:txBody>
          <a:bodyPr wrap="square" rtlCol="0">
            <a:spAutoFit/>
          </a:bodyPr>
          <a:lstStyle/>
          <a:p>
            <a:pPr algn="ctr"/>
            <a:r>
              <a:rPr lang="fr-FR" sz="1100" b="1" dirty="0">
                <a:solidFill>
                  <a:srgbClr val="003366"/>
                </a:solidFill>
                <a:sym typeface="Webdings" panose="05030102010509060703" pitchFamily="18" charset="2"/>
              </a:rPr>
              <a:t> </a:t>
            </a:r>
            <a:r>
              <a:rPr lang="fr-FR" sz="1100" b="1" dirty="0">
                <a:solidFill>
                  <a:srgbClr val="003366"/>
                </a:solidFill>
              </a:rPr>
              <a:t>Oui, je sais précisément ce que c’est</a:t>
            </a:r>
            <a:r>
              <a:rPr lang="fr-FR" sz="1100" b="1" dirty="0">
                <a:solidFill>
                  <a:srgbClr val="003366">
                    <a:alpha val="75000"/>
                  </a:srgbClr>
                </a:solidFill>
                <a:sym typeface="Webdings" panose="05030102010509060703" pitchFamily="18" charset="2"/>
              </a:rPr>
              <a:t> </a:t>
            </a:r>
            <a:r>
              <a:rPr lang="fr-FR" sz="1100" b="1" dirty="0">
                <a:solidFill>
                  <a:srgbClr val="003366">
                    <a:alpha val="75000"/>
                  </a:srgbClr>
                </a:solidFill>
              </a:rPr>
              <a:t>Oui, mais je ne sais pas vraiment ce que c’est    </a:t>
            </a:r>
            <a:r>
              <a:rPr lang="fr-FR" sz="1100" b="1" dirty="0">
                <a:solidFill>
                  <a:srgbClr val="CC0000"/>
                </a:solidFill>
                <a:sym typeface="Webdings" panose="05030102010509060703" pitchFamily="18" charset="2"/>
              </a:rPr>
              <a:t> </a:t>
            </a:r>
            <a:r>
              <a:rPr lang="fr-FR" sz="1100" b="1" dirty="0">
                <a:solidFill>
                  <a:srgbClr val="CC0000"/>
                </a:solidFill>
              </a:rPr>
              <a:t>NON</a:t>
            </a:r>
          </a:p>
        </p:txBody>
      </p:sp>
      <p:graphicFrame>
        <p:nvGraphicFramePr>
          <p:cNvPr id="16" name="Tableau 15"/>
          <p:cNvGraphicFramePr>
            <a:graphicFrameLocks noGrp="1"/>
          </p:cNvGraphicFramePr>
          <p:nvPr>
            <p:extLst/>
          </p:nvPr>
        </p:nvGraphicFramePr>
        <p:xfrm>
          <a:off x="601052" y="2885182"/>
          <a:ext cx="3352800" cy="1664266"/>
        </p:xfrm>
        <a:graphic>
          <a:graphicData uri="http://schemas.openxmlformats.org/drawingml/2006/table">
            <a:tbl>
              <a:tblPr>
                <a:tableStyleId>{2D5ABB26-0587-4C30-8999-92F81FD0307C}</a:tableStyleId>
              </a:tblPr>
              <a:tblGrid>
                <a:gridCol w="3352800">
                  <a:extLst>
                    <a:ext uri="{9D8B030D-6E8A-4147-A177-3AD203B41FA5}">
                      <a16:colId xmlns="" xmlns:a16="http://schemas.microsoft.com/office/drawing/2014/main" val="20000"/>
                    </a:ext>
                  </a:extLst>
                </a:gridCol>
              </a:tblGrid>
              <a:tr h="832133">
                <a:tc>
                  <a:txBody>
                    <a:bodyPr/>
                    <a:lstStyle/>
                    <a:p>
                      <a:pPr algn="r" fontAlgn="ctr"/>
                      <a:r>
                        <a:rPr lang="fr-FR" sz="1600" b="1" kern="1200" dirty="0">
                          <a:solidFill>
                            <a:srgbClr val="A50021"/>
                          </a:solidFill>
                          <a:latin typeface="Calibri" panose="020F0502020204030204" pitchFamily="34" charset="0"/>
                          <a:ea typeface="Calibri" panose="020F0502020204030204" pitchFamily="34" charset="0"/>
                          <a:cs typeface="Calibri" panose="020F0502020204030204" pitchFamily="34" charset="0"/>
                        </a:rPr>
                        <a:t>2018</a:t>
                      </a:r>
                    </a:p>
                  </a:txBody>
                  <a:tcPr marL="9525" marR="9525" marT="9525" marB="0" anchor="ctr"/>
                </a:tc>
                <a:extLst>
                  <a:ext uri="{0D108BD9-81ED-4DB2-BD59-A6C34878D82A}">
                    <a16:rowId xmlns="" xmlns:a16="http://schemas.microsoft.com/office/drawing/2014/main" val="10000"/>
                  </a:ext>
                </a:extLst>
              </a:tr>
              <a:tr h="832133">
                <a:tc>
                  <a:txBody>
                    <a:bodyPr/>
                    <a:lstStyle/>
                    <a:p>
                      <a:pPr marL="0" marR="0" lvl="0" indent="0" algn="r" defTabSz="959023" rtl="0" eaLnBrk="1" fontAlgn="ctr" latinLnBrk="0" hangingPunct="1">
                        <a:lnSpc>
                          <a:spcPct val="100000"/>
                        </a:lnSpc>
                        <a:spcBef>
                          <a:spcPts val="0"/>
                        </a:spcBef>
                        <a:spcAft>
                          <a:spcPts val="0"/>
                        </a:spcAft>
                        <a:buClrTx/>
                        <a:buSzTx/>
                        <a:buFontTx/>
                        <a:buNone/>
                        <a:tabLst/>
                        <a:defRPr/>
                      </a:pPr>
                      <a:r>
                        <a:rPr lang="fr-FR" sz="1600" b="1" kern="12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2018</a:t>
                      </a:r>
                      <a:endParaRPr lang="fr-FR" sz="1300" b="0" i="0" u="none" strike="noStrike" kern="1200" dirty="0">
                        <a:solidFill>
                          <a:schemeClr val="accent1">
                            <a:lumMod val="75000"/>
                          </a:schemeClr>
                        </a:solidFill>
                        <a:effectLst/>
                        <a:latin typeface="Calibri" panose="020F0502020204030204" pitchFamily="34" charset="0"/>
                        <a:ea typeface="+mn-ea"/>
                        <a:cs typeface="+mn-cs"/>
                      </a:endParaRPr>
                    </a:p>
                  </a:txBody>
                  <a:tcPr marL="9525" marR="9525" marT="9525" marB="0" anchor="ctr"/>
                </a:tc>
                <a:extLst>
                  <a:ext uri="{0D108BD9-81ED-4DB2-BD59-A6C34878D82A}">
                    <a16:rowId xmlns="" xmlns:a16="http://schemas.microsoft.com/office/drawing/2014/main" val="10001"/>
                  </a:ext>
                </a:extLst>
              </a:tr>
            </a:tbl>
          </a:graphicData>
        </a:graphic>
      </p:graphicFrame>
      <p:sp>
        <p:nvSpPr>
          <p:cNvPr id="18" name="Rectangle 17"/>
          <p:cNvSpPr/>
          <p:nvPr/>
        </p:nvSpPr>
        <p:spPr>
          <a:xfrm>
            <a:off x="237842" y="3755529"/>
            <a:ext cx="2800633" cy="584775"/>
          </a:xfrm>
          <a:prstGeom prst="rect">
            <a:avLst/>
          </a:prstGeom>
        </p:spPr>
        <p:txBody>
          <a:bodyPr wrap="square">
            <a:spAutoFit/>
          </a:bodyPr>
          <a:lstStyle/>
          <a:p>
            <a:pPr algn="ctr"/>
            <a:r>
              <a:rPr lang="fr-FR" sz="16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Personnes possédant au moins un produit d’épargne</a:t>
            </a:r>
            <a:endParaRPr lang="fr-FR" sz="1600" dirty="0">
              <a:solidFill>
                <a:srgbClr val="00B0F0"/>
              </a:solidFill>
            </a:endParaRPr>
          </a:p>
        </p:txBody>
      </p:sp>
      <p:sp>
        <p:nvSpPr>
          <p:cNvPr id="19" name="Rectangle 18"/>
          <p:cNvSpPr/>
          <p:nvPr/>
        </p:nvSpPr>
        <p:spPr>
          <a:xfrm>
            <a:off x="593506" y="3107066"/>
            <a:ext cx="2127322" cy="338554"/>
          </a:xfrm>
          <a:prstGeom prst="rect">
            <a:avLst/>
          </a:prstGeom>
        </p:spPr>
        <p:txBody>
          <a:bodyPr wrap="square">
            <a:spAutoFit/>
          </a:bodyPr>
          <a:lstStyle/>
          <a:p>
            <a:pPr algn="ctr"/>
            <a:r>
              <a:rPr lang="fr-FR" sz="1600" b="1" dirty="0">
                <a:solidFill>
                  <a:srgbClr val="A50021"/>
                </a:solidFill>
                <a:latin typeface="Calibri" panose="020F0502020204030204" pitchFamily="34" charset="0"/>
                <a:ea typeface="Calibri" panose="020F0502020204030204" pitchFamily="34" charset="0"/>
                <a:cs typeface="Calibri" panose="020F0502020204030204" pitchFamily="34" charset="0"/>
              </a:rPr>
              <a:t>Ensemble des Français</a:t>
            </a:r>
            <a:endParaRPr lang="fr-FR" sz="1600" dirty="0"/>
          </a:p>
        </p:txBody>
      </p:sp>
    </p:spTree>
    <p:extLst>
      <p:ext uri="{BB962C8B-B14F-4D97-AF65-F5344CB8AC3E}">
        <p14:creationId xmlns:p14="http://schemas.microsoft.com/office/powerpoint/2010/main" val="38742860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723060" y="3085936"/>
            <a:ext cx="7510749" cy="1495066"/>
            <a:chOff x="422" y="2906"/>
            <a:chExt cx="5944" cy="1041"/>
          </a:xfrm>
        </p:grpSpPr>
        <p:sp>
          <p:nvSpPr>
            <p:cNvPr id="4" name="Rectangle 3"/>
            <p:cNvSpPr>
              <a:spLocks noChangeArrowheads="1"/>
            </p:cNvSpPr>
            <p:nvPr/>
          </p:nvSpPr>
          <p:spPr bwMode="auto">
            <a:xfrm>
              <a:off x="1506" y="3110"/>
              <a:ext cx="4860" cy="632"/>
            </a:xfrm>
            <a:prstGeom prst="rect">
              <a:avLst/>
            </a:prstGeom>
            <a:noFill/>
            <a:ln w="9525">
              <a:noFill/>
              <a:miter lim="800000"/>
              <a:headEnd/>
              <a:tailEnd/>
            </a:ln>
          </p:spPr>
          <p:txBody>
            <a:bodyPr anchor="ctr"/>
            <a:lstStyle/>
            <a:p>
              <a:r>
                <a:rPr lang="fr-FR" sz="3200" b="1" dirty="0">
                  <a:solidFill>
                    <a:srgbClr val="A50021"/>
                  </a:solidFill>
                  <a:latin typeface="Century Gothic" panose="020B0502020202020204" pitchFamily="34" charset="0"/>
                </a:rPr>
                <a:t>Les Français et l’ISR</a:t>
              </a:r>
            </a:p>
          </p:txBody>
        </p:sp>
        <p:sp>
          <p:nvSpPr>
            <p:cNvPr id="5" name="Rectangle 4"/>
            <p:cNvSpPr>
              <a:spLocks noChangeArrowheads="1"/>
            </p:cNvSpPr>
            <p:nvPr/>
          </p:nvSpPr>
          <p:spPr bwMode="auto">
            <a:xfrm>
              <a:off x="422" y="2906"/>
              <a:ext cx="583" cy="1041"/>
            </a:xfrm>
            <a:prstGeom prst="rect">
              <a:avLst/>
            </a:prstGeom>
            <a:noFill/>
            <a:ln w="9525">
              <a:noFill/>
              <a:miter lim="800000"/>
              <a:headEnd/>
              <a:tailEnd/>
            </a:ln>
          </p:spPr>
          <p:txBody>
            <a:bodyPr anchor="ctr"/>
            <a:lstStyle/>
            <a:p>
              <a:pPr algn="ctr"/>
              <a:r>
                <a:rPr lang="fr-FR" sz="7200" b="1" dirty="0">
                  <a:solidFill>
                    <a:srgbClr val="A50021"/>
                  </a:solidFill>
                  <a:latin typeface="Century Gothic" panose="020B0502020202020204" pitchFamily="34" charset="0"/>
                  <a:cs typeface="Times New Roman" pitchFamily="18" charset="0"/>
                </a:rPr>
                <a:t>B</a:t>
              </a:r>
            </a:p>
          </p:txBody>
        </p:sp>
        <p:sp>
          <p:nvSpPr>
            <p:cNvPr id="6" name="Line 5"/>
            <p:cNvSpPr>
              <a:spLocks noChangeShapeType="1"/>
            </p:cNvSpPr>
            <p:nvPr/>
          </p:nvSpPr>
          <p:spPr bwMode="auto">
            <a:xfrm>
              <a:off x="1244" y="3223"/>
              <a:ext cx="0" cy="408"/>
            </a:xfrm>
            <a:prstGeom prst="line">
              <a:avLst/>
            </a:prstGeom>
            <a:noFill/>
            <a:ln w="114300">
              <a:solidFill>
                <a:srgbClr val="A50021"/>
              </a:solidFill>
              <a:round/>
              <a:headEnd/>
              <a:tailEnd/>
            </a:ln>
          </p:spPr>
          <p:txBody>
            <a:bodyPr/>
            <a:lstStyle/>
            <a:p>
              <a:endParaRPr lang="fr-FR" sz="2000" dirty="0">
                <a:solidFill>
                  <a:srgbClr val="A50021"/>
                </a:solidFill>
                <a:latin typeface="Century Gothic" panose="020B0502020202020204" pitchFamily="34" charset="0"/>
              </a:endParaRPr>
            </a:p>
          </p:txBody>
        </p:sp>
      </p:grpSp>
    </p:spTree>
    <p:extLst>
      <p:ext uri="{BB962C8B-B14F-4D97-AF65-F5344CB8AC3E}">
        <p14:creationId xmlns:p14="http://schemas.microsoft.com/office/powerpoint/2010/main" val="5960871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
          <p:cNvSpPr>
            <a:spLocks noGrp="1"/>
          </p:cNvSpPr>
          <p:nvPr>
            <p:ph type="body" sz="quarter" idx="10"/>
          </p:nvPr>
        </p:nvSpPr>
        <p:spPr>
          <a:xfrm>
            <a:off x="1677304" y="204801"/>
            <a:ext cx="8664792" cy="657689"/>
          </a:xfrm>
        </p:spPr>
        <p:txBody>
          <a:bodyPr/>
          <a:lstStyle/>
          <a:p>
            <a:pPr algn="just"/>
            <a:r>
              <a:rPr lang="fr-FR" dirty="0"/>
              <a:t>L’expérience d’un investissement dans un fonds ISR est très minoritaire</a:t>
            </a:r>
          </a:p>
        </p:txBody>
      </p:sp>
      <p:sp>
        <p:nvSpPr>
          <p:cNvPr id="9" name="Text Box 10"/>
          <p:cNvSpPr txBox="1">
            <a:spLocks noChangeArrowheads="1"/>
          </p:cNvSpPr>
          <p:nvPr/>
        </p:nvSpPr>
        <p:spPr bwMode="auto">
          <a:xfrm>
            <a:off x="524018" y="1633933"/>
            <a:ext cx="9760929" cy="257369"/>
          </a:xfrm>
          <a:prstGeom prst="rect">
            <a:avLst/>
          </a:prstGeom>
          <a:noFill/>
          <a:ln w="9525" algn="ctr">
            <a:noFill/>
            <a:miter lim="800000"/>
            <a:headEnd/>
            <a:tailEnd/>
          </a:ln>
        </p:spPr>
        <p:txBody>
          <a:bodyPr wrap="square" lIns="83831" tIns="36000" rIns="330041" bIns="36000" anchor="t">
            <a:spAutoFit/>
          </a:bodyPr>
          <a:lstStyle/>
          <a:p>
            <a:pPr marL="900000" indent="-900000" algn="just"/>
            <a:r>
              <a:rPr lang="fr-FR" sz="1200" b="1" u="sng" dirty="0">
                <a:cs typeface="Times New Roman" pitchFamily="18" charset="0"/>
              </a:rPr>
              <a:t>QUESTION</a:t>
            </a:r>
            <a:r>
              <a:rPr lang="fr-FR" sz="1200" b="1" dirty="0">
                <a:cs typeface="Times New Roman" pitchFamily="18" charset="0"/>
              </a:rPr>
              <a:t> :	</a:t>
            </a:r>
            <a:r>
              <a:rPr lang="fr-FR" sz="1200" b="1" dirty="0"/>
              <a:t>Avez-vous déjà investi dans un fonds d’Investissement Socialement Responsable (ISR) ?</a:t>
            </a:r>
          </a:p>
        </p:txBody>
      </p:sp>
      <p:sp>
        <p:nvSpPr>
          <p:cNvPr id="28" name="Rectangle 27"/>
          <p:cNvSpPr/>
          <p:nvPr/>
        </p:nvSpPr>
        <p:spPr>
          <a:xfrm>
            <a:off x="459948" y="1023376"/>
            <a:ext cx="9824998" cy="600164"/>
          </a:xfrm>
          <a:prstGeom prst="rect">
            <a:avLst/>
          </a:prstGeom>
          <a:ln>
            <a:solidFill>
              <a:schemeClr val="tx1">
                <a:lumMod val="50000"/>
                <a:lumOff val="50000"/>
              </a:schemeClr>
            </a:solidFill>
            <a:prstDash val="sysDash"/>
          </a:ln>
        </p:spPr>
        <p:txBody>
          <a:bodyPr wrap="square">
            <a:spAutoFit/>
          </a:bodyPr>
          <a:lstStyle/>
          <a:p>
            <a:pPr algn="just">
              <a:tabLst>
                <a:tab pos="-503555" algn="l"/>
                <a:tab pos="-324485" algn="l"/>
                <a:tab pos="142875" algn="l"/>
                <a:tab pos="359410" algn="l"/>
                <a:tab pos="1079500" algn="l"/>
                <a:tab pos="1799590" algn="l"/>
                <a:tab pos="2519680" algn="l"/>
                <a:tab pos="2879090" algn="l"/>
                <a:tab pos="3239770" algn="l"/>
                <a:tab pos="3599180" algn="l"/>
                <a:tab pos="3959860" algn="l"/>
                <a:tab pos="4319270" algn="l"/>
                <a:tab pos="4679950" algn="l"/>
                <a:tab pos="5039360" algn="l"/>
                <a:tab pos="5400040" algn="l"/>
              </a:tabLst>
            </a:pPr>
            <a:r>
              <a:rPr lang="fr-FR" sz="1100" b="1" i="1" u="sng" dirty="0">
                <a:solidFill>
                  <a:srgbClr val="A50021"/>
                </a:solidFill>
                <a:latin typeface="Calibri" panose="020F0502020204030204" pitchFamily="34" charset="0"/>
                <a:ea typeface="Calibri" panose="020F0502020204030204" pitchFamily="34" charset="0"/>
                <a:cs typeface="Calibri" panose="020F0502020204030204" pitchFamily="34" charset="0"/>
              </a:rPr>
              <a:t>Remise à niveau</a:t>
            </a:r>
            <a:r>
              <a:rPr lang="fr-FR" sz="1100" i="1" dirty="0">
                <a:solidFill>
                  <a:srgbClr val="A50021"/>
                </a:solidFill>
                <a:latin typeface="Calibri" panose="020F0502020204030204" pitchFamily="34" charset="0"/>
                <a:ea typeface="Calibri" panose="020F0502020204030204" pitchFamily="34" charset="0"/>
                <a:cs typeface="Calibri" panose="020F0502020204030204" pitchFamily="34" charset="0"/>
              </a:rPr>
              <a:t> : «L'ISR (Investissement Socialement Responsable) est un placement qui vise à concilier performance économique et impact social et environnemental en finançant les entreprises et les entités publiques qui contribuent au développement durable quel que soit leur secteur d'activité. En influençant la gouvernance et le comportement des acteurs, l'ISR favorise une économie responsable. »</a:t>
            </a:r>
            <a:endParaRPr lang="fr-FR" sz="1100" dirty="0">
              <a:latin typeface="Calibri" panose="020F0502020204030204" pitchFamily="34" charset="0"/>
              <a:ea typeface="Calibri" panose="020F0502020204030204" pitchFamily="34" charset="0"/>
              <a:cs typeface="Calibri" panose="020F0502020204030204" pitchFamily="34" charset="0"/>
            </a:endParaRPr>
          </a:p>
        </p:txBody>
      </p:sp>
      <p:sp>
        <p:nvSpPr>
          <p:cNvPr id="20" name="Rectangle 19"/>
          <p:cNvSpPr/>
          <p:nvPr/>
        </p:nvSpPr>
        <p:spPr>
          <a:xfrm>
            <a:off x="3972131" y="2234554"/>
            <a:ext cx="2800633" cy="523220"/>
          </a:xfrm>
          <a:prstGeom prst="rect">
            <a:avLst/>
          </a:prstGeom>
        </p:spPr>
        <p:txBody>
          <a:bodyPr wrap="square">
            <a:spAutoFit/>
          </a:bodyPr>
          <a:lstStyle/>
          <a:p>
            <a:pPr algn="ctr"/>
            <a:r>
              <a:rPr lang="fr-FR" sz="1400" i="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Personnes possédant au moins un produit d’épargne</a:t>
            </a:r>
            <a:endParaRPr lang="fr-FR" sz="1400" i="1" dirty="0">
              <a:solidFill>
                <a:srgbClr val="00B0F0"/>
              </a:solidFill>
            </a:endParaRPr>
          </a:p>
        </p:txBody>
      </p:sp>
      <p:graphicFrame>
        <p:nvGraphicFramePr>
          <p:cNvPr id="10" name="Graphique 9"/>
          <p:cNvGraphicFramePr>
            <a:graphicFrameLocks/>
          </p:cNvGraphicFramePr>
          <p:nvPr>
            <p:extLst/>
          </p:nvPr>
        </p:nvGraphicFramePr>
        <p:xfrm>
          <a:off x="3063410" y="3101028"/>
          <a:ext cx="4070123" cy="31629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08990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algn="just"/>
            <a:r>
              <a:rPr lang="fr-FR" dirty="0"/>
              <a:t>La proposition de placement ISR par sa banque ou son conseiller demeurant très rare…</a:t>
            </a:r>
            <a:endParaRPr lang="fr-FR" sz="1800" i="1" dirty="0"/>
          </a:p>
        </p:txBody>
      </p:sp>
      <p:sp>
        <p:nvSpPr>
          <p:cNvPr id="14" name="Text Box 10"/>
          <p:cNvSpPr txBox="1">
            <a:spLocks noChangeArrowheads="1"/>
          </p:cNvSpPr>
          <p:nvPr/>
        </p:nvSpPr>
        <p:spPr bwMode="auto">
          <a:xfrm>
            <a:off x="524018" y="926695"/>
            <a:ext cx="9760929" cy="257369"/>
          </a:xfrm>
          <a:prstGeom prst="rect">
            <a:avLst/>
          </a:prstGeom>
          <a:noFill/>
          <a:ln w="9525" algn="ctr">
            <a:noFill/>
            <a:miter lim="800000"/>
            <a:headEnd/>
            <a:tailEnd/>
          </a:ln>
        </p:spPr>
        <p:txBody>
          <a:bodyPr wrap="square" lIns="83831" tIns="36000" rIns="330041" bIns="36000" anchor="t">
            <a:spAutoFit/>
          </a:bodyPr>
          <a:lstStyle/>
          <a:p>
            <a:pPr marL="900000" indent="-900000" algn="just"/>
            <a:r>
              <a:rPr lang="fr-FR" sz="1200" b="1" u="sng" dirty="0">
                <a:cs typeface="Times New Roman" pitchFamily="18" charset="0"/>
              </a:rPr>
              <a:t>QUESTION</a:t>
            </a:r>
            <a:r>
              <a:rPr lang="fr-FR" sz="1200" b="1" dirty="0">
                <a:cs typeface="Times New Roman" pitchFamily="18" charset="0"/>
              </a:rPr>
              <a:t> :	</a:t>
            </a:r>
            <a:r>
              <a:rPr lang="fr-FR" sz="1200" b="1" dirty="0"/>
              <a:t>Votre banque ou votre conseiller vous </a:t>
            </a:r>
            <a:r>
              <a:rPr lang="fr-FR" sz="1200" b="1" dirty="0" err="1"/>
              <a:t>a-t-il</a:t>
            </a:r>
            <a:r>
              <a:rPr lang="fr-FR" sz="1200" b="1" dirty="0"/>
              <a:t> déjà proposé de l’Investissement Socialement Responsable ?</a:t>
            </a:r>
          </a:p>
        </p:txBody>
      </p:sp>
      <p:sp>
        <p:nvSpPr>
          <p:cNvPr id="9" name="ZoneTexte 8"/>
          <p:cNvSpPr txBox="1"/>
          <p:nvPr/>
        </p:nvSpPr>
        <p:spPr>
          <a:xfrm>
            <a:off x="4734253" y="3328256"/>
            <a:ext cx="3812394" cy="276999"/>
          </a:xfrm>
          <a:prstGeom prst="rect">
            <a:avLst/>
          </a:prstGeom>
          <a:noFill/>
        </p:spPr>
        <p:txBody>
          <a:bodyPr wrap="square" rtlCol="0">
            <a:spAutoFit/>
          </a:bodyPr>
          <a:lstStyle/>
          <a:p>
            <a:pPr algn="ctr"/>
            <a:r>
              <a:rPr lang="fr-FR" sz="1200" b="1" dirty="0">
                <a:solidFill>
                  <a:srgbClr val="003366"/>
                </a:solidFill>
                <a:sym typeface="Webdings" panose="05030102010509060703" pitchFamily="18" charset="2"/>
              </a:rPr>
              <a:t> </a:t>
            </a:r>
            <a:r>
              <a:rPr lang="fr-FR" sz="1200" b="1" dirty="0">
                <a:solidFill>
                  <a:srgbClr val="003366"/>
                </a:solidFill>
              </a:rPr>
              <a:t>Oui           </a:t>
            </a:r>
            <a:r>
              <a:rPr lang="fr-FR" sz="1200" b="1" dirty="0">
                <a:solidFill>
                  <a:srgbClr val="003366">
                    <a:alpha val="75000"/>
                  </a:srgbClr>
                </a:solidFill>
                <a:sym typeface="Webdings" panose="05030102010509060703" pitchFamily="18" charset="2"/>
              </a:rPr>
              <a:t> </a:t>
            </a:r>
            <a:r>
              <a:rPr lang="fr-FR" sz="1200" b="1" dirty="0">
                <a:solidFill>
                  <a:srgbClr val="CC0000"/>
                </a:solidFill>
                <a:sym typeface="Webdings" panose="05030102010509060703" pitchFamily="18" charset="2"/>
              </a:rPr>
              <a:t> </a:t>
            </a:r>
            <a:r>
              <a:rPr lang="fr-FR" sz="1200" b="1" dirty="0">
                <a:solidFill>
                  <a:srgbClr val="CC0000"/>
                </a:solidFill>
              </a:rPr>
              <a:t>Non               </a:t>
            </a:r>
            <a:r>
              <a:rPr lang="fr-FR" sz="1200" b="1" dirty="0">
                <a:solidFill>
                  <a:schemeClr val="tx1">
                    <a:lumMod val="50000"/>
                    <a:lumOff val="50000"/>
                  </a:schemeClr>
                </a:solidFill>
                <a:sym typeface="Webdings" panose="05030102010509060703" pitchFamily="18" charset="2"/>
              </a:rPr>
              <a:t> </a:t>
            </a:r>
            <a:r>
              <a:rPr lang="fr-FR" sz="1200" b="1" dirty="0">
                <a:solidFill>
                  <a:schemeClr val="tx1">
                    <a:lumMod val="50000"/>
                    <a:lumOff val="50000"/>
                  </a:schemeClr>
                </a:solidFill>
              </a:rPr>
              <a:t>Ne se prononcent pas</a:t>
            </a:r>
          </a:p>
        </p:txBody>
      </p:sp>
      <p:graphicFrame>
        <p:nvGraphicFramePr>
          <p:cNvPr id="10" name="Graphique 12"/>
          <p:cNvGraphicFramePr>
            <a:graphicFrameLocks noChangeAspect="1"/>
          </p:cNvGraphicFramePr>
          <p:nvPr>
            <p:extLst/>
          </p:nvPr>
        </p:nvGraphicFramePr>
        <p:xfrm>
          <a:off x="4622966" y="1875867"/>
          <a:ext cx="5823774" cy="2557522"/>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Connecteur droit 10"/>
          <p:cNvCxnSpPr/>
          <p:nvPr/>
        </p:nvCxnSpPr>
        <p:spPr>
          <a:xfrm>
            <a:off x="5587361" y="2007978"/>
            <a:ext cx="0" cy="9000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2" name="Tableau 11"/>
          <p:cNvGraphicFramePr>
            <a:graphicFrameLocks noGrp="1"/>
          </p:cNvGraphicFramePr>
          <p:nvPr>
            <p:extLst/>
          </p:nvPr>
        </p:nvGraphicFramePr>
        <p:xfrm>
          <a:off x="1004888" y="1099185"/>
          <a:ext cx="3352800" cy="1836428"/>
        </p:xfrm>
        <a:graphic>
          <a:graphicData uri="http://schemas.openxmlformats.org/drawingml/2006/table">
            <a:tbl>
              <a:tblPr>
                <a:tableStyleId>{2D5ABB26-0587-4C30-8999-92F81FD0307C}</a:tableStyleId>
              </a:tblPr>
              <a:tblGrid>
                <a:gridCol w="3352800">
                  <a:extLst>
                    <a:ext uri="{9D8B030D-6E8A-4147-A177-3AD203B41FA5}">
                      <a16:colId xmlns="" xmlns:a16="http://schemas.microsoft.com/office/drawing/2014/main" val="20000"/>
                    </a:ext>
                  </a:extLst>
                </a:gridCol>
              </a:tblGrid>
              <a:tr h="918214">
                <a:tc>
                  <a:txBody>
                    <a:bodyPr/>
                    <a:lstStyle/>
                    <a:p>
                      <a:pPr algn="r" fontAlgn="ctr"/>
                      <a:endParaRPr lang="fr-FR" sz="1600" b="1" kern="1200" dirty="0">
                        <a:solidFill>
                          <a:srgbClr val="A50021"/>
                        </a:solidFill>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extLst>
                  <a:ext uri="{0D108BD9-81ED-4DB2-BD59-A6C34878D82A}">
                    <a16:rowId xmlns="" xmlns:a16="http://schemas.microsoft.com/office/drawing/2014/main" val="10000"/>
                  </a:ext>
                </a:extLst>
              </a:tr>
              <a:tr h="918214">
                <a:tc>
                  <a:txBody>
                    <a:bodyPr/>
                    <a:lstStyle/>
                    <a:p>
                      <a:pPr marL="0" marR="0" lvl="0" indent="0" algn="r" defTabSz="959023" rtl="0" eaLnBrk="1" fontAlgn="ctr" latinLnBrk="0" hangingPunct="1">
                        <a:lnSpc>
                          <a:spcPct val="100000"/>
                        </a:lnSpc>
                        <a:spcBef>
                          <a:spcPts val="0"/>
                        </a:spcBef>
                        <a:spcAft>
                          <a:spcPts val="0"/>
                        </a:spcAft>
                        <a:buClrTx/>
                        <a:buSzTx/>
                        <a:buFontTx/>
                        <a:buNone/>
                        <a:tabLst/>
                        <a:defRPr/>
                      </a:pPr>
                      <a:r>
                        <a:rPr lang="fr-FR" sz="1600" b="1" kern="12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2018</a:t>
                      </a:r>
                      <a:endParaRPr lang="fr-FR" sz="1300" b="0" i="0" u="none" strike="noStrike" kern="1200" dirty="0">
                        <a:solidFill>
                          <a:schemeClr val="accent1">
                            <a:lumMod val="75000"/>
                          </a:schemeClr>
                        </a:solidFill>
                        <a:effectLst/>
                        <a:latin typeface="Calibri" panose="020F0502020204030204" pitchFamily="34" charset="0"/>
                        <a:ea typeface="+mn-ea"/>
                        <a:cs typeface="+mn-cs"/>
                      </a:endParaRPr>
                    </a:p>
                  </a:txBody>
                  <a:tcPr marL="9525" marR="9525" marT="9525" marB="0" anchor="ctr"/>
                </a:tc>
                <a:extLst>
                  <a:ext uri="{0D108BD9-81ED-4DB2-BD59-A6C34878D82A}">
                    <a16:rowId xmlns="" xmlns:a16="http://schemas.microsoft.com/office/drawing/2014/main" val="10001"/>
                  </a:ext>
                </a:extLst>
              </a:tr>
            </a:tbl>
          </a:graphicData>
        </a:graphic>
      </p:graphicFrame>
      <p:sp>
        <p:nvSpPr>
          <p:cNvPr id="15" name="Rectangle 14"/>
          <p:cNvSpPr/>
          <p:nvPr/>
        </p:nvSpPr>
        <p:spPr>
          <a:xfrm>
            <a:off x="352142" y="2175649"/>
            <a:ext cx="2800633" cy="584775"/>
          </a:xfrm>
          <a:prstGeom prst="rect">
            <a:avLst/>
          </a:prstGeom>
        </p:spPr>
        <p:txBody>
          <a:bodyPr wrap="square">
            <a:spAutoFit/>
          </a:bodyPr>
          <a:lstStyle/>
          <a:p>
            <a:pPr algn="ctr"/>
            <a:r>
              <a:rPr lang="fr-FR" sz="16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Personnes possédant au moins un produit d’épargne</a:t>
            </a:r>
            <a:endParaRPr lang="fr-FR" sz="1600" dirty="0">
              <a:solidFill>
                <a:srgbClr val="00B0F0"/>
              </a:solidFill>
            </a:endParaRPr>
          </a:p>
        </p:txBody>
      </p:sp>
      <p:graphicFrame>
        <p:nvGraphicFramePr>
          <p:cNvPr id="17" name="Objet 1"/>
          <p:cNvGraphicFramePr>
            <a:graphicFrameLocks/>
          </p:cNvGraphicFramePr>
          <p:nvPr>
            <p:extLst/>
          </p:nvPr>
        </p:nvGraphicFramePr>
        <p:xfrm>
          <a:off x="4041157" y="4170057"/>
          <a:ext cx="3077828" cy="2250236"/>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à coins arrondis 17"/>
          <p:cNvSpPr/>
          <p:nvPr/>
        </p:nvSpPr>
        <p:spPr bwMode="auto">
          <a:xfrm>
            <a:off x="3931533" y="4306513"/>
            <a:ext cx="3330732" cy="2062178"/>
          </a:xfrm>
          <a:prstGeom prst="roundRect">
            <a:avLst/>
          </a:prstGeom>
          <a:noFill/>
          <a:ln w="9525" cap="flat" cmpd="sng" algn="ctr">
            <a:solidFill>
              <a:schemeClr val="tx1">
                <a:lumMod val="50000"/>
                <a:lumOff val="50000"/>
              </a:schemeClr>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042988"/>
            <a:r>
              <a:rPr lang="fr-FR" sz="1000" b="1" dirty="0">
                <a:solidFill>
                  <a:srgbClr val="B80000"/>
                </a:solidFill>
                <a:latin typeface="Trebuchet MS" pitchFamily="34" charset="0"/>
                <a:cs typeface="Calibri" pitchFamily="34" charset="0"/>
              </a:rPr>
              <a:t> </a:t>
            </a:r>
          </a:p>
        </p:txBody>
      </p:sp>
      <p:sp>
        <p:nvSpPr>
          <p:cNvPr id="19" name="Rectangle à coins arrondis 18"/>
          <p:cNvSpPr/>
          <p:nvPr/>
        </p:nvSpPr>
        <p:spPr>
          <a:xfrm>
            <a:off x="4734254" y="4064583"/>
            <a:ext cx="1688397" cy="305958"/>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i="1" dirty="0">
                <a:solidFill>
                  <a:schemeClr val="bg1"/>
                </a:solidFill>
                <a:latin typeface="Calibri" pitchFamily="34" charset="0"/>
                <a:cs typeface="Calibri" pitchFamily="34" charset="0"/>
              </a:rPr>
              <a:t>Evolution depuis 2013</a:t>
            </a:r>
          </a:p>
        </p:txBody>
      </p:sp>
      <p:cxnSp>
        <p:nvCxnSpPr>
          <p:cNvPr id="21" name="Connecteur en angle 20"/>
          <p:cNvCxnSpPr/>
          <p:nvPr/>
        </p:nvCxnSpPr>
        <p:spPr>
          <a:xfrm>
            <a:off x="1684177" y="3472898"/>
            <a:ext cx="1908000" cy="1620000"/>
          </a:xfrm>
          <a:prstGeom prst="bentConnector3">
            <a:avLst>
              <a:gd name="adj1" fmla="val 410"/>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76465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p:txBody>
          <a:bodyPr/>
          <a:lstStyle/>
          <a:p>
            <a:r>
              <a:rPr lang="fr-FR" dirty="0"/>
              <a:t>…alors même que la disposition à investir en ISR augmente significativement</a:t>
            </a:r>
          </a:p>
        </p:txBody>
      </p:sp>
      <p:sp>
        <p:nvSpPr>
          <p:cNvPr id="15" name="Text Box 10"/>
          <p:cNvSpPr txBox="1">
            <a:spLocks noChangeArrowheads="1"/>
          </p:cNvSpPr>
          <p:nvPr/>
        </p:nvSpPr>
        <p:spPr bwMode="auto">
          <a:xfrm>
            <a:off x="524018" y="926695"/>
            <a:ext cx="9760929" cy="257369"/>
          </a:xfrm>
          <a:prstGeom prst="rect">
            <a:avLst/>
          </a:prstGeom>
          <a:noFill/>
          <a:ln w="9525" algn="ctr">
            <a:noFill/>
            <a:miter lim="800000"/>
            <a:headEnd/>
            <a:tailEnd/>
          </a:ln>
        </p:spPr>
        <p:txBody>
          <a:bodyPr wrap="square" lIns="83831" tIns="36000" rIns="330041" bIns="36000" anchor="t">
            <a:spAutoFit/>
          </a:bodyPr>
          <a:lstStyle/>
          <a:p>
            <a:pPr marL="900000" indent="-900000" algn="just"/>
            <a:r>
              <a:rPr lang="fr-FR" sz="1200" b="1" u="sng" dirty="0">
                <a:cs typeface="Times New Roman" pitchFamily="18" charset="0"/>
              </a:rPr>
              <a:t>QUESTION</a:t>
            </a:r>
            <a:r>
              <a:rPr lang="fr-FR" sz="1200" b="1" dirty="0">
                <a:cs typeface="Times New Roman" pitchFamily="18" charset="0"/>
              </a:rPr>
              <a:t> :	</a:t>
            </a:r>
            <a:r>
              <a:rPr lang="fr-FR" sz="1200" b="1" dirty="0"/>
              <a:t>Si on vous le proposait, seriez-vous prêt à investir une part de votre épargne en Investissement Socialement Responsable (ISR) ?</a:t>
            </a:r>
          </a:p>
        </p:txBody>
      </p:sp>
      <p:sp>
        <p:nvSpPr>
          <p:cNvPr id="23" name="Text Box 10"/>
          <p:cNvSpPr txBox="1">
            <a:spLocks noChangeArrowheads="1"/>
          </p:cNvSpPr>
          <p:nvPr/>
        </p:nvSpPr>
        <p:spPr bwMode="auto">
          <a:xfrm>
            <a:off x="871695" y="1198302"/>
            <a:ext cx="8670994" cy="338554"/>
          </a:xfrm>
          <a:prstGeom prst="rect">
            <a:avLst/>
          </a:prstGeom>
          <a:noFill/>
          <a:ln w="9525" algn="ctr">
            <a:noFill/>
            <a:miter lim="800000"/>
            <a:headEnd/>
            <a:tailEnd/>
          </a:ln>
        </p:spPr>
        <p:txBody>
          <a:bodyPr wrap="square" lIns="0" tIns="0" rIns="0" bIns="0" anchor="t">
            <a:spAutoFit/>
          </a:bodyPr>
          <a:lstStyle/>
          <a:p>
            <a:pPr algn="just"/>
            <a:r>
              <a:rPr lang="fr-FR" sz="1100" i="1" dirty="0">
                <a:solidFill>
                  <a:schemeClr val="tx1">
                    <a:lumMod val="65000"/>
                    <a:lumOff val="35000"/>
                  </a:schemeClr>
                </a:solidFill>
              </a:rPr>
              <a:t>Base : A ceux qui ne se sont pas vus proposer un ISR par leur banque ou conseiller, soit 90% de l’ensemble de  l’échantillon et 91% de ceux possédant au moins un produit d’épargne</a:t>
            </a:r>
          </a:p>
        </p:txBody>
      </p:sp>
      <p:sp>
        <p:nvSpPr>
          <p:cNvPr id="26" name="Rectangle 25"/>
          <p:cNvSpPr/>
          <p:nvPr/>
        </p:nvSpPr>
        <p:spPr>
          <a:xfrm>
            <a:off x="3915971" y="1916298"/>
            <a:ext cx="2800633" cy="523220"/>
          </a:xfrm>
          <a:prstGeom prst="rect">
            <a:avLst/>
          </a:prstGeom>
        </p:spPr>
        <p:txBody>
          <a:bodyPr wrap="square">
            <a:spAutoFit/>
          </a:bodyPr>
          <a:lstStyle/>
          <a:p>
            <a:pPr algn="ctr"/>
            <a:r>
              <a:rPr lang="fr-FR" sz="1400" i="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Personnes possédant au moins un produit d’épargne</a:t>
            </a:r>
            <a:endParaRPr lang="fr-FR" sz="1400" i="1" dirty="0">
              <a:solidFill>
                <a:srgbClr val="00B0F0"/>
              </a:solidFill>
            </a:endParaRPr>
          </a:p>
        </p:txBody>
      </p:sp>
      <p:sp>
        <p:nvSpPr>
          <p:cNvPr id="28" name="ZoneTexte 27"/>
          <p:cNvSpPr txBox="1"/>
          <p:nvPr/>
        </p:nvSpPr>
        <p:spPr>
          <a:xfrm>
            <a:off x="3410090" y="6391142"/>
            <a:ext cx="3812394" cy="276999"/>
          </a:xfrm>
          <a:prstGeom prst="rect">
            <a:avLst/>
          </a:prstGeom>
          <a:noFill/>
        </p:spPr>
        <p:txBody>
          <a:bodyPr wrap="square" rtlCol="0">
            <a:spAutoFit/>
          </a:bodyPr>
          <a:lstStyle/>
          <a:p>
            <a:pPr algn="ctr"/>
            <a:r>
              <a:rPr lang="fr-FR" sz="1200" b="1" dirty="0">
                <a:solidFill>
                  <a:srgbClr val="003366"/>
                </a:solidFill>
                <a:sym typeface="Webdings" panose="05030102010509060703" pitchFamily="18" charset="2"/>
              </a:rPr>
              <a:t> </a:t>
            </a:r>
            <a:r>
              <a:rPr lang="fr-FR" sz="1200" b="1" dirty="0">
                <a:solidFill>
                  <a:srgbClr val="003366"/>
                </a:solidFill>
              </a:rPr>
              <a:t>Oui          </a:t>
            </a:r>
            <a:endParaRPr lang="fr-FR" sz="1200" b="1" dirty="0">
              <a:solidFill>
                <a:schemeClr val="tx1">
                  <a:lumMod val="50000"/>
                  <a:lumOff val="50000"/>
                </a:schemeClr>
              </a:solidFill>
            </a:endParaRPr>
          </a:p>
        </p:txBody>
      </p:sp>
      <p:graphicFrame>
        <p:nvGraphicFramePr>
          <p:cNvPr id="29" name="Objet 1"/>
          <p:cNvGraphicFramePr>
            <a:graphicFrameLocks/>
          </p:cNvGraphicFramePr>
          <p:nvPr>
            <p:extLst/>
          </p:nvPr>
        </p:nvGraphicFramePr>
        <p:xfrm>
          <a:off x="1939739" y="2528327"/>
          <a:ext cx="6653716" cy="3862814"/>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à coins arrondis 9"/>
          <p:cNvSpPr/>
          <p:nvPr/>
        </p:nvSpPr>
        <p:spPr bwMode="auto">
          <a:xfrm>
            <a:off x="1809606" y="2509994"/>
            <a:ext cx="6948010" cy="3818579"/>
          </a:xfrm>
          <a:prstGeom prst="roundRect">
            <a:avLst/>
          </a:prstGeom>
          <a:noFill/>
          <a:ln w="9525" cap="flat" cmpd="sng" algn="ctr">
            <a:solidFill>
              <a:schemeClr val="tx1">
                <a:lumMod val="50000"/>
                <a:lumOff val="50000"/>
              </a:schemeClr>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042988"/>
            <a:r>
              <a:rPr lang="fr-FR" sz="1000" b="1" dirty="0">
                <a:solidFill>
                  <a:srgbClr val="B80000"/>
                </a:solidFill>
                <a:latin typeface="Trebuchet MS" pitchFamily="34" charset="0"/>
                <a:cs typeface="Calibri" pitchFamily="34" charset="0"/>
              </a:rPr>
              <a:t> </a:t>
            </a:r>
          </a:p>
        </p:txBody>
      </p:sp>
    </p:spTree>
    <p:extLst>
      <p:ext uri="{BB962C8B-B14F-4D97-AF65-F5344CB8AC3E}">
        <p14:creationId xmlns:p14="http://schemas.microsoft.com/office/powerpoint/2010/main" val="42821436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99508" y="2380560"/>
            <a:ext cx="10685463" cy="2940739"/>
          </a:xfrm>
        </p:spPr>
        <p:txBody>
          <a:bodyPr>
            <a:normAutofit/>
          </a:bodyPr>
          <a:lstStyle/>
          <a:p>
            <a:pPr marL="0" indent="0">
              <a:spcBef>
                <a:spcPts val="1259"/>
              </a:spcBef>
              <a:spcAft>
                <a:spcPts val="1259"/>
              </a:spcAft>
              <a:buNone/>
            </a:pPr>
            <a:endParaRPr lang="fr-FR" b="1" dirty="0">
              <a:latin typeface="Century Gothic" charset="0"/>
              <a:ea typeface="Century Gothic" charset="0"/>
              <a:cs typeface="Century Gothic" charset="0"/>
            </a:endParaRPr>
          </a:p>
          <a:p>
            <a:pPr marL="0" indent="0" algn="ctr">
              <a:spcBef>
                <a:spcPts val="1259"/>
              </a:spcBef>
              <a:spcAft>
                <a:spcPts val="1259"/>
              </a:spcAft>
              <a:buNone/>
            </a:pPr>
            <a:r>
              <a:rPr lang="fr-FR" sz="3600" b="1" dirty="0">
                <a:latin typeface="Century Gothic" charset="0"/>
                <a:ea typeface="Century Gothic" charset="0"/>
                <a:cs typeface="Century Gothic" charset="0"/>
              </a:rPr>
              <a:t>François-Marie </a:t>
            </a:r>
            <a:r>
              <a:rPr lang="fr-FR" sz="3600" b="1" dirty="0" err="1">
                <a:latin typeface="Century Gothic" charset="0"/>
                <a:ea typeface="Century Gothic" charset="0"/>
                <a:cs typeface="Century Gothic" charset="0"/>
              </a:rPr>
              <a:t>Geslin</a:t>
            </a:r>
            <a:r>
              <a:rPr lang="fr-FR" sz="3600" dirty="0">
                <a:latin typeface="Century Gothic" charset="0"/>
                <a:ea typeface="Century Gothic" charset="0"/>
                <a:cs typeface="Century Gothic" charset="0"/>
              </a:rPr>
              <a:t> </a:t>
            </a:r>
          </a:p>
          <a:p>
            <a:pPr marL="0" indent="0" algn="ctr">
              <a:spcBef>
                <a:spcPts val="1259"/>
              </a:spcBef>
              <a:spcAft>
                <a:spcPts val="1259"/>
              </a:spcAft>
              <a:buNone/>
            </a:pPr>
            <a:r>
              <a:rPr lang="fr-FR" sz="3200" dirty="0">
                <a:latin typeface="Century Gothic" charset="0"/>
                <a:ea typeface="Century Gothic" charset="0"/>
                <a:cs typeface="Century Gothic" charset="0"/>
              </a:rPr>
              <a:t>Membre du </a:t>
            </a:r>
            <a:r>
              <a:rPr lang="fr-FR" sz="3200" dirty="0" smtClean="0">
                <a:latin typeface="Century Gothic" charset="0"/>
                <a:ea typeface="Century Gothic" charset="0"/>
                <a:cs typeface="Century Gothic" charset="0"/>
              </a:rPr>
              <a:t>Comité Exécutif – AG2R </a:t>
            </a:r>
            <a:r>
              <a:rPr lang="fr-FR" sz="3200" dirty="0">
                <a:latin typeface="Century Gothic" charset="0"/>
                <a:ea typeface="Century Gothic" charset="0"/>
                <a:cs typeface="Century Gothic" charset="0"/>
              </a:rPr>
              <a:t>LA MONDIALE</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44" y="79921"/>
            <a:ext cx="3737676" cy="1324997"/>
          </a:xfrm>
          <a:prstGeom prst="rect">
            <a:avLst/>
          </a:prstGeom>
        </p:spPr>
      </p:pic>
      <p:pic>
        <p:nvPicPr>
          <p:cNvPr id="6" name="Image 5">
            <a:extLst>
              <a:ext uri="{FF2B5EF4-FFF2-40B4-BE49-F238E27FC236}">
                <a16:creationId xmlns="" xmlns:a16="http://schemas.microsoft.com/office/drawing/2014/main" id="{68DE12FE-04AC-654D-8BC2-A02C4AA8B5EB}"/>
              </a:ext>
            </a:extLst>
          </p:cNvPr>
          <p:cNvPicPr>
            <a:picLocks noChangeAspect="1"/>
          </p:cNvPicPr>
          <p:nvPr/>
        </p:nvPicPr>
        <p:blipFill>
          <a:blip r:embed="rId3"/>
          <a:stretch>
            <a:fillRect/>
          </a:stretch>
        </p:blipFill>
        <p:spPr>
          <a:xfrm>
            <a:off x="5764695" y="225693"/>
            <a:ext cx="4821260" cy="1163752"/>
          </a:xfrm>
          <a:prstGeom prst="rect">
            <a:avLst/>
          </a:prstGeom>
        </p:spPr>
      </p:pic>
      <p:sp>
        <p:nvSpPr>
          <p:cNvPr id="7" name="Rectangle 6"/>
          <p:cNvSpPr/>
          <p:nvPr/>
        </p:nvSpPr>
        <p:spPr>
          <a:xfrm>
            <a:off x="0" y="1520289"/>
            <a:ext cx="10685463" cy="45719"/>
          </a:xfrm>
          <a:prstGeom prst="rect">
            <a:avLst/>
          </a:prstGeom>
          <a:solidFill>
            <a:srgbClr val="4BA3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4530" y="6542906"/>
            <a:ext cx="2717341" cy="523242"/>
          </a:xfrm>
          <a:prstGeom prst="rect">
            <a:avLst/>
          </a:prstGeom>
        </p:spPr>
      </p:pic>
      <p:sp>
        <p:nvSpPr>
          <p:cNvPr id="9" name="ZoneTexte 8"/>
          <p:cNvSpPr txBox="1"/>
          <p:nvPr/>
        </p:nvSpPr>
        <p:spPr>
          <a:xfrm>
            <a:off x="785446" y="6502886"/>
            <a:ext cx="3638625" cy="584775"/>
          </a:xfrm>
          <a:prstGeom prst="rect">
            <a:avLst/>
          </a:prstGeom>
          <a:noFill/>
        </p:spPr>
        <p:txBody>
          <a:bodyPr wrap="none" rtlCol="0">
            <a:spAutoFit/>
          </a:bodyPr>
          <a:lstStyle/>
          <a:p>
            <a:r>
              <a:rPr lang="fr-FR" sz="3200" dirty="0" smtClean="0">
                <a:solidFill>
                  <a:srgbClr val="4BA39C"/>
                </a:solidFill>
              </a:rPr>
              <a:t>#financeresponsable</a:t>
            </a:r>
            <a:endParaRPr lang="fr-FR" sz="3200" dirty="0">
              <a:solidFill>
                <a:srgbClr val="4BA39C"/>
              </a:solidFill>
            </a:endParaRPr>
          </a:p>
        </p:txBody>
      </p:sp>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48" y="6440055"/>
            <a:ext cx="716267" cy="716267"/>
          </a:xfrm>
          <a:prstGeom prst="rect">
            <a:avLst/>
          </a:prstGeom>
        </p:spPr>
      </p:pic>
    </p:spTree>
    <p:extLst>
      <p:ext uri="{BB962C8B-B14F-4D97-AF65-F5344CB8AC3E}">
        <p14:creationId xmlns:p14="http://schemas.microsoft.com/office/powerpoint/2010/main" val="8713404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algn="just"/>
            <a:r>
              <a:rPr lang="fr-FR" dirty="0"/>
              <a:t>La disposition à demander des produits d’ISR à son conseiller ou à sa banque</a:t>
            </a:r>
            <a:endParaRPr lang="fr-FR" sz="1800" i="1" dirty="0"/>
          </a:p>
        </p:txBody>
      </p:sp>
      <p:sp>
        <p:nvSpPr>
          <p:cNvPr id="14" name="Text Box 10"/>
          <p:cNvSpPr txBox="1">
            <a:spLocks noChangeArrowheads="1"/>
          </p:cNvSpPr>
          <p:nvPr/>
        </p:nvSpPr>
        <p:spPr bwMode="auto">
          <a:xfrm>
            <a:off x="524018" y="959945"/>
            <a:ext cx="9760929" cy="257369"/>
          </a:xfrm>
          <a:prstGeom prst="rect">
            <a:avLst/>
          </a:prstGeom>
          <a:noFill/>
          <a:ln w="9525" algn="ctr">
            <a:noFill/>
            <a:miter lim="800000"/>
            <a:headEnd/>
            <a:tailEnd/>
          </a:ln>
        </p:spPr>
        <p:txBody>
          <a:bodyPr wrap="square" lIns="83831" tIns="36000" rIns="330041" bIns="36000" anchor="t">
            <a:spAutoFit/>
          </a:bodyPr>
          <a:lstStyle/>
          <a:p>
            <a:pPr marL="900000" indent="-900000" algn="just"/>
            <a:r>
              <a:rPr lang="fr-FR" sz="1200" b="1" u="sng" dirty="0">
                <a:cs typeface="Times New Roman" pitchFamily="18" charset="0"/>
              </a:rPr>
              <a:t>QUESTION</a:t>
            </a:r>
            <a:r>
              <a:rPr lang="fr-FR" sz="1200" b="1" dirty="0">
                <a:cs typeface="Times New Roman" pitchFamily="18" charset="0"/>
              </a:rPr>
              <a:t> :	</a:t>
            </a:r>
            <a:r>
              <a:rPr lang="fr-FR" sz="1200" b="1" dirty="0"/>
              <a:t>Seriez-vous prêt à demander des produits d’investissement socialement responsable à votre conseiller bancaire ou financier ?</a:t>
            </a:r>
          </a:p>
        </p:txBody>
      </p:sp>
      <p:sp>
        <p:nvSpPr>
          <p:cNvPr id="6" name="Rectangle 5"/>
          <p:cNvSpPr/>
          <p:nvPr/>
        </p:nvSpPr>
        <p:spPr>
          <a:xfrm>
            <a:off x="4121985" y="1570698"/>
            <a:ext cx="2774575" cy="923330"/>
          </a:xfrm>
          <a:prstGeom prst="rect">
            <a:avLst/>
          </a:prstGeom>
        </p:spPr>
        <p:txBody>
          <a:bodyPr wrap="square">
            <a:spAutoFit/>
          </a:bodyPr>
          <a:lstStyle/>
          <a:p>
            <a:pPr algn="ctr"/>
            <a:r>
              <a:rPr lang="fr-FR"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Personnes possédant au moins un produit d’épargne</a:t>
            </a:r>
            <a:endParaRPr lang="fr-FR" dirty="0">
              <a:solidFill>
                <a:srgbClr val="00B0F0"/>
              </a:solidFill>
            </a:endParaRPr>
          </a:p>
        </p:txBody>
      </p:sp>
      <p:graphicFrame>
        <p:nvGraphicFramePr>
          <p:cNvPr id="8" name="Graphique 7"/>
          <p:cNvGraphicFramePr>
            <a:graphicFrameLocks/>
          </p:cNvGraphicFramePr>
          <p:nvPr>
            <p:extLst/>
          </p:nvPr>
        </p:nvGraphicFramePr>
        <p:xfrm>
          <a:off x="3406310" y="2619612"/>
          <a:ext cx="4070123" cy="3162993"/>
        </p:xfrm>
        <a:graphic>
          <a:graphicData uri="http://schemas.openxmlformats.org/drawingml/2006/chart">
            <c:chart xmlns:c="http://schemas.openxmlformats.org/drawingml/2006/chart" xmlns:r="http://schemas.openxmlformats.org/officeDocument/2006/relationships" r:id="rId2"/>
          </a:graphicData>
        </a:graphic>
      </p:graphicFrame>
      <p:sp>
        <p:nvSpPr>
          <p:cNvPr id="3" name="ZoneTexte 2"/>
          <p:cNvSpPr txBox="1"/>
          <p:nvPr/>
        </p:nvSpPr>
        <p:spPr>
          <a:xfrm>
            <a:off x="6870654" y="3494044"/>
            <a:ext cx="2233725" cy="461665"/>
          </a:xfrm>
          <a:prstGeom prst="rect">
            <a:avLst/>
          </a:prstGeom>
          <a:noFill/>
        </p:spPr>
        <p:txBody>
          <a:bodyPr wrap="square" rtlCol="0">
            <a:spAutoFit/>
          </a:bodyPr>
          <a:lstStyle/>
          <a:p>
            <a:pPr marL="285750" indent="-285750">
              <a:buClr>
                <a:srgbClr val="00B050"/>
              </a:buClr>
              <a:buFont typeface="Wingdings 3" panose="05040102010807070707" pitchFamily="18" charset="2"/>
              <a:buChar char=""/>
            </a:pPr>
            <a:r>
              <a:rPr lang="fr-FR" sz="1200" dirty="0"/>
              <a:t>Agglo parisienne : 53%</a:t>
            </a:r>
          </a:p>
          <a:p>
            <a:pPr marL="285750" indent="-285750">
              <a:buClr>
                <a:srgbClr val="00B050"/>
              </a:buClr>
              <a:buFont typeface="Wingdings 3" panose="05040102010807070707" pitchFamily="18" charset="2"/>
              <a:buChar char=""/>
            </a:pPr>
            <a:r>
              <a:rPr lang="fr-FR" sz="1200" dirty="0"/>
              <a:t>CSP+ : 57%</a:t>
            </a:r>
          </a:p>
        </p:txBody>
      </p:sp>
    </p:spTree>
    <p:extLst>
      <p:ext uri="{BB962C8B-B14F-4D97-AF65-F5344CB8AC3E}">
        <p14:creationId xmlns:p14="http://schemas.microsoft.com/office/powerpoint/2010/main" val="9662631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
          <p:cNvSpPr>
            <a:spLocks noGrp="1"/>
          </p:cNvSpPr>
          <p:nvPr>
            <p:ph type="body" sz="quarter" idx="10"/>
          </p:nvPr>
        </p:nvSpPr>
        <p:spPr>
          <a:xfrm>
            <a:off x="1677304" y="204801"/>
            <a:ext cx="8664792" cy="657689"/>
          </a:xfrm>
        </p:spPr>
        <p:txBody>
          <a:bodyPr/>
          <a:lstStyle/>
          <a:p>
            <a:pPr algn="just"/>
            <a:r>
              <a:rPr lang="fr-FR" sz="1800" dirty="0"/>
              <a:t>Le faible activisme des banques pour proposer de l’ISR est d’autant plus pénalisant que le conseiller bancaire demeure l’acteur le mieux placé pour informer sur le sujet</a:t>
            </a:r>
          </a:p>
        </p:txBody>
      </p:sp>
      <p:sp>
        <p:nvSpPr>
          <p:cNvPr id="14" name="Text Box 10"/>
          <p:cNvSpPr txBox="1">
            <a:spLocks noChangeArrowheads="1"/>
          </p:cNvSpPr>
          <p:nvPr/>
        </p:nvSpPr>
        <p:spPr bwMode="auto">
          <a:xfrm>
            <a:off x="524018" y="926695"/>
            <a:ext cx="9760929" cy="257369"/>
          </a:xfrm>
          <a:prstGeom prst="rect">
            <a:avLst/>
          </a:prstGeom>
          <a:noFill/>
          <a:ln w="9525" algn="ctr">
            <a:noFill/>
            <a:miter lim="800000"/>
            <a:headEnd/>
            <a:tailEnd/>
          </a:ln>
        </p:spPr>
        <p:txBody>
          <a:bodyPr wrap="square" lIns="83831" tIns="36000" rIns="330041" bIns="36000" anchor="t">
            <a:spAutoFit/>
          </a:bodyPr>
          <a:lstStyle/>
          <a:p>
            <a:pPr marL="900000" indent="-900000" algn="just"/>
            <a:r>
              <a:rPr lang="fr-FR" sz="1200" b="1" u="sng" dirty="0">
                <a:cs typeface="Times New Roman" pitchFamily="18" charset="0"/>
              </a:rPr>
              <a:t>QUESTION</a:t>
            </a:r>
            <a:r>
              <a:rPr lang="fr-FR" sz="1200" b="1" dirty="0">
                <a:cs typeface="Times New Roman" pitchFamily="18" charset="0"/>
              </a:rPr>
              <a:t> :	</a:t>
            </a:r>
            <a:r>
              <a:rPr lang="fr-FR" sz="1200" b="1" dirty="0"/>
              <a:t>Qui pourrait le mieux vous informer sur l’investissement socialement responsable ?</a:t>
            </a:r>
          </a:p>
        </p:txBody>
      </p:sp>
      <p:sp>
        <p:nvSpPr>
          <p:cNvPr id="2" name="Rectangle 1"/>
          <p:cNvSpPr/>
          <p:nvPr/>
        </p:nvSpPr>
        <p:spPr>
          <a:xfrm>
            <a:off x="245107" y="6669588"/>
            <a:ext cx="8077091" cy="253916"/>
          </a:xfrm>
          <a:prstGeom prst="rect">
            <a:avLst/>
          </a:prstGeom>
        </p:spPr>
        <p:txBody>
          <a:bodyPr wrap="square">
            <a:spAutoFit/>
          </a:bodyPr>
          <a:lstStyle/>
          <a:p>
            <a:pPr algn="ctr"/>
            <a:r>
              <a:rPr lang="fr-FR" sz="1050" b="1" dirty="0">
                <a:latin typeface="Calibri" panose="020F0502020204030204" pitchFamily="34" charset="0"/>
                <a:ea typeface="Calibri" panose="020F0502020204030204" pitchFamily="34" charset="0"/>
                <a:cs typeface="Calibri" panose="020F0502020204030204" pitchFamily="34" charset="0"/>
              </a:rPr>
              <a:t>Les rappels</a:t>
            </a:r>
            <a:r>
              <a:rPr lang="fr-FR" sz="1050" i="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(X%) </a:t>
            </a:r>
            <a:r>
              <a:rPr lang="fr-FR" sz="1050" b="1" dirty="0">
                <a:latin typeface="Calibri" panose="020F0502020204030204" pitchFamily="34" charset="0"/>
                <a:ea typeface="Calibri" panose="020F0502020204030204" pitchFamily="34" charset="0"/>
                <a:cs typeface="Calibri" panose="020F0502020204030204" pitchFamily="34" charset="0"/>
              </a:rPr>
              <a:t>sont à interpréter avec prudence, la liste des items ayant été modifiée par rapport à l’année précédente. </a:t>
            </a:r>
          </a:p>
        </p:txBody>
      </p:sp>
      <p:graphicFrame>
        <p:nvGraphicFramePr>
          <p:cNvPr id="8" name="Graphique 6"/>
          <p:cNvGraphicFramePr>
            <a:graphicFrameLocks/>
          </p:cNvGraphicFramePr>
          <p:nvPr>
            <p:extLst/>
          </p:nvPr>
        </p:nvGraphicFramePr>
        <p:xfrm>
          <a:off x="1538606" y="1360576"/>
          <a:ext cx="7373257" cy="5309012"/>
        </p:xfrm>
        <a:graphic>
          <a:graphicData uri="http://schemas.openxmlformats.org/drawingml/2006/chart">
            <c:chart xmlns:c="http://schemas.openxmlformats.org/drawingml/2006/chart" xmlns:r="http://schemas.openxmlformats.org/officeDocument/2006/relationships" r:id="rId2"/>
          </a:graphicData>
        </a:graphic>
      </p:graphicFrame>
      <p:sp>
        <p:nvSpPr>
          <p:cNvPr id="3" name="ZoneTexte 2"/>
          <p:cNvSpPr txBox="1"/>
          <p:nvPr/>
        </p:nvSpPr>
        <p:spPr>
          <a:xfrm>
            <a:off x="7887857" y="2354581"/>
            <a:ext cx="1188720" cy="276999"/>
          </a:xfrm>
          <a:prstGeom prst="rect">
            <a:avLst/>
          </a:prstGeom>
          <a:noFill/>
        </p:spPr>
        <p:txBody>
          <a:bodyPr wrap="square" rtlCol="0">
            <a:spAutoFit/>
          </a:bodyPr>
          <a:lstStyle/>
          <a:p>
            <a:r>
              <a:rPr lang="fr-FR" sz="1200" i="1" dirty="0">
                <a:solidFill>
                  <a:schemeClr val="bg1">
                    <a:lumMod val="50000"/>
                  </a:schemeClr>
                </a:solidFill>
              </a:rPr>
              <a:t>(49%)</a:t>
            </a:r>
          </a:p>
        </p:txBody>
      </p:sp>
      <p:sp>
        <p:nvSpPr>
          <p:cNvPr id="12" name="ZoneTexte 11"/>
          <p:cNvSpPr txBox="1"/>
          <p:nvPr/>
        </p:nvSpPr>
        <p:spPr>
          <a:xfrm>
            <a:off x="5225233" y="2952751"/>
            <a:ext cx="1188720" cy="276999"/>
          </a:xfrm>
          <a:prstGeom prst="rect">
            <a:avLst/>
          </a:prstGeom>
          <a:noFill/>
        </p:spPr>
        <p:txBody>
          <a:bodyPr wrap="square" rtlCol="0">
            <a:spAutoFit/>
          </a:bodyPr>
          <a:lstStyle/>
          <a:p>
            <a:r>
              <a:rPr lang="fr-FR" sz="1200" i="1" dirty="0">
                <a:solidFill>
                  <a:schemeClr val="bg1">
                    <a:lumMod val="50000"/>
                  </a:schemeClr>
                </a:solidFill>
              </a:rPr>
              <a:t>(12%)</a:t>
            </a:r>
          </a:p>
        </p:txBody>
      </p:sp>
      <p:sp>
        <p:nvSpPr>
          <p:cNvPr id="13" name="ZoneTexte 12"/>
          <p:cNvSpPr txBox="1"/>
          <p:nvPr/>
        </p:nvSpPr>
        <p:spPr>
          <a:xfrm>
            <a:off x="5137037" y="3587949"/>
            <a:ext cx="1188720" cy="276999"/>
          </a:xfrm>
          <a:prstGeom prst="rect">
            <a:avLst/>
          </a:prstGeom>
          <a:noFill/>
        </p:spPr>
        <p:txBody>
          <a:bodyPr wrap="square" rtlCol="0">
            <a:spAutoFit/>
          </a:bodyPr>
          <a:lstStyle/>
          <a:p>
            <a:r>
              <a:rPr lang="fr-FR" sz="1200" i="1" dirty="0">
                <a:solidFill>
                  <a:schemeClr val="bg1">
                    <a:lumMod val="50000"/>
                  </a:schemeClr>
                </a:solidFill>
              </a:rPr>
              <a:t>(12%)</a:t>
            </a:r>
          </a:p>
        </p:txBody>
      </p:sp>
      <p:sp>
        <p:nvSpPr>
          <p:cNvPr id="15" name="ZoneTexte 14"/>
          <p:cNvSpPr txBox="1"/>
          <p:nvPr/>
        </p:nvSpPr>
        <p:spPr>
          <a:xfrm>
            <a:off x="4954157" y="4811170"/>
            <a:ext cx="1188720" cy="276999"/>
          </a:xfrm>
          <a:prstGeom prst="rect">
            <a:avLst/>
          </a:prstGeom>
          <a:noFill/>
        </p:spPr>
        <p:txBody>
          <a:bodyPr wrap="square" rtlCol="0">
            <a:spAutoFit/>
          </a:bodyPr>
          <a:lstStyle/>
          <a:p>
            <a:r>
              <a:rPr lang="fr-FR" sz="1200" i="1" dirty="0">
                <a:solidFill>
                  <a:schemeClr val="bg1">
                    <a:lumMod val="50000"/>
                  </a:schemeClr>
                </a:solidFill>
              </a:rPr>
              <a:t>(13%)</a:t>
            </a:r>
          </a:p>
        </p:txBody>
      </p:sp>
      <p:sp>
        <p:nvSpPr>
          <p:cNvPr id="16" name="ZoneTexte 15"/>
          <p:cNvSpPr txBox="1"/>
          <p:nvPr/>
        </p:nvSpPr>
        <p:spPr>
          <a:xfrm>
            <a:off x="4775831" y="5410825"/>
            <a:ext cx="1188720" cy="276999"/>
          </a:xfrm>
          <a:prstGeom prst="rect">
            <a:avLst/>
          </a:prstGeom>
          <a:noFill/>
        </p:spPr>
        <p:txBody>
          <a:bodyPr wrap="square" rtlCol="0">
            <a:spAutoFit/>
          </a:bodyPr>
          <a:lstStyle/>
          <a:p>
            <a:r>
              <a:rPr lang="fr-FR" sz="1200" i="1" dirty="0">
                <a:solidFill>
                  <a:schemeClr val="bg1">
                    <a:lumMod val="50000"/>
                  </a:schemeClr>
                </a:solidFill>
              </a:rPr>
              <a:t>(2%)</a:t>
            </a:r>
          </a:p>
        </p:txBody>
      </p:sp>
      <p:sp>
        <p:nvSpPr>
          <p:cNvPr id="17" name="ZoneTexte 16"/>
          <p:cNvSpPr txBox="1"/>
          <p:nvPr/>
        </p:nvSpPr>
        <p:spPr>
          <a:xfrm>
            <a:off x="4810121" y="6042133"/>
            <a:ext cx="1188720" cy="276999"/>
          </a:xfrm>
          <a:prstGeom prst="rect">
            <a:avLst/>
          </a:prstGeom>
          <a:noFill/>
        </p:spPr>
        <p:txBody>
          <a:bodyPr wrap="square" rtlCol="0">
            <a:spAutoFit/>
          </a:bodyPr>
          <a:lstStyle/>
          <a:p>
            <a:r>
              <a:rPr lang="fr-FR" sz="1200" i="1" dirty="0">
                <a:solidFill>
                  <a:schemeClr val="bg1">
                    <a:lumMod val="50000"/>
                  </a:schemeClr>
                </a:solidFill>
              </a:rPr>
              <a:t>(3%)</a:t>
            </a:r>
          </a:p>
        </p:txBody>
      </p:sp>
      <p:sp>
        <p:nvSpPr>
          <p:cNvPr id="19" name="Rectangle 18"/>
          <p:cNvSpPr/>
          <p:nvPr/>
        </p:nvSpPr>
        <p:spPr>
          <a:xfrm>
            <a:off x="4004165" y="1389997"/>
            <a:ext cx="2800633" cy="523220"/>
          </a:xfrm>
          <a:prstGeom prst="rect">
            <a:avLst/>
          </a:prstGeom>
        </p:spPr>
        <p:txBody>
          <a:bodyPr wrap="square">
            <a:spAutoFit/>
          </a:bodyPr>
          <a:lstStyle/>
          <a:p>
            <a:pPr algn="ctr"/>
            <a:r>
              <a:rPr lang="fr-FR" sz="14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Personnes possédant au moins un produit d’épargne</a:t>
            </a:r>
            <a:endParaRPr lang="fr-FR" sz="1400" dirty="0">
              <a:solidFill>
                <a:srgbClr val="00B0F0"/>
              </a:solidFill>
            </a:endParaRPr>
          </a:p>
        </p:txBody>
      </p:sp>
    </p:spTree>
    <p:extLst>
      <p:ext uri="{BB962C8B-B14F-4D97-AF65-F5344CB8AC3E}">
        <p14:creationId xmlns:p14="http://schemas.microsoft.com/office/powerpoint/2010/main" val="7919952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Graphique 17"/>
          <p:cNvGraphicFramePr/>
          <p:nvPr>
            <p:extLst/>
          </p:nvPr>
        </p:nvGraphicFramePr>
        <p:xfrm>
          <a:off x="915086" y="2000250"/>
          <a:ext cx="9427010" cy="5146228"/>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 Box 10"/>
          <p:cNvSpPr txBox="1">
            <a:spLocks noChangeArrowheads="1"/>
          </p:cNvSpPr>
          <p:nvPr/>
        </p:nvSpPr>
        <p:spPr bwMode="auto">
          <a:xfrm>
            <a:off x="524018" y="926695"/>
            <a:ext cx="9760929" cy="442035"/>
          </a:xfrm>
          <a:prstGeom prst="rect">
            <a:avLst/>
          </a:prstGeom>
          <a:noFill/>
          <a:ln w="9525" algn="ctr">
            <a:noFill/>
            <a:miter lim="800000"/>
            <a:headEnd/>
            <a:tailEnd/>
          </a:ln>
        </p:spPr>
        <p:txBody>
          <a:bodyPr wrap="square" lIns="83831" tIns="36000" rIns="330041" bIns="36000" anchor="t">
            <a:spAutoFit/>
          </a:bodyPr>
          <a:lstStyle/>
          <a:p>
            <a:pPr marL="900000" indent="-900000" algn="just"/>
            <a:r>
              <a:rPr lang="fr-FR" sz="1200" b="1" u="sng" dirty="0">
                <a:cs typeface="Times New Roman" pitchFamily="18" charset="0"/>
              </a:rPr>
              <a:t>QUESTION</a:t>
            </a:r>
            <a:r>
              <a:rPr lang="fr-FR" sz="1200" b="1" dirty="0">
                <a:cs typeface="Times New Roman" pitchFamily="18" charset="0"/>
              </a:rPr>
              <a:t> :	</a:t>
            </a:r>
            <a:r>
              <a:rPr lang="fr-FR" sz="1200" b="1" dirty="0"/>
              <a:t>Selon vous, quels doivent être les sujets prioritaires pour les investisseurs responsables (pour chaque sujet classer de 1 (pas important) à 5 très important) ?</a:t>
            </a:r>
          </a:p>
        </p:txBody>
      </p:sp>
      <p:sp>
        <p:nvSpPr>
          <p:cNvPr id="9" name="Espace réservé du texte 1"/>
          <p:cNvSpPr>
            <a:spLocks noGrp="1"/>
          </p:cNvSpPr>
          <p:nvPr>
            <p:ph type="body" sz="quarter" idx="10"/>
          </p:nvPr>
        </p:nvSpPr>
        <p:spPr>
          <a:xfrm>
            <a:off x="1677304" y="204801"/>
            <a:ext cx="8664792" cy="657689"/>
          </a:xfrm>
        </p:spPr>
        <p:txBody>
          <a:bodyPr/>
          <a:lstStyle/>
          <a:p>
            <a:pPr algn="just"/>
            <a:r>
              <a:rPr lang="fr-FR" dirty="0"/>
              <a:t>Les sujets prioritaires pour les investisseurs responsables</a:t>
            </a:r>
          </a:p>
          <a:p>
            <a:pPr algn="just"/>
            <a:r>
              <a:rPr lang="fr-FR" i="1" dirty="0"/>
              <a:t>Généraux</a:t>
            </a:r>
          </a:p>
        </p:txBody>
      </p:sp>
      <p:sp>
        <p:nvSpPr>
          <p:cNvPr id="11" name="Rectangle 10"/>
          <p:cNvSpPr/>
          <p:nvPr/>
        </p:nvSpPr>
        <p:spPr>
          <a:xfrm>
            <a:off x="4004165" y="1381751"/>
            <a:ext cx="2800633" cy="52322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4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Personnes possédant au moins un produit d’épargne</a:t>
            </a:r>
            <a:endParaRPr lang="fr-FR" sz="1400" dirty="0">
              <a:solidFill>
                <a:srgbClr val="00B0F0"/>
              </a:solidFill>
            </a:endParaRPr>
          </a:p>
        </p:txBody>
      </p:sp>
      <p:sp>
        <p:nvSpPr>
          <p:cNvPr id="2" name="Ellipse 1"/>
          <p:cNvSpPr/>
          <p:nvPr/>
        </p:nvSpPr>
        <p:spPr>
          <a:xfrm rot="16200000">
            <a:off x="2568460" y="3565187"/>
            <a:ext cx="2064883" cy="634544"/>
          </a:xfrm>
          <a:prstGeom prst="ellipse">
            <a:avLst/>
          </a:prstGeom>
          <a:noFill/>
          <a:ln w="19050">
            <a:solidFill>
              <a:srgbClr val="003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rot="16200000">
            <a:off x="1784325" y="3484542"/>
            <a:ext cx="2055614" cy="634544"/>
          </a:xfrm>
          <a:prstGeom prst="ellipse">
            <a:avLst/>
          </a:prstGeom>
          <a:noFill/>
          <a:ln w="19050">
            <a:solidFill>
              <a:srgbClr val="003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rot="16200000">
            <a:off x="951887" y="3647197"/>
            <a:ext cx="2129463" cy="634544"/>
          </a:xfrm>
          <a:prstGeom prst="ellipse">
            <a:avLst/>
          </a:prstGeom>
          <a:noFill/>
          <a:ln w="19050">
            <a:solidFill>
              <a:srgbClr val="003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rot="16200000">
            <a:off x="3395312" y="3355652"/>
            <a:ext cx="1988714" cy="634544"/>
          </a:xfrm>
          <a:prstGeom prst="ellipse">
            <a:avLst/>
          </a:prstGeom>
          <a:noFill/>
          <a:ln w="19050">
            <a:solidFill>
              <a:srgbClr val="003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1299902" y="2555051"/>
            <a:ext cx="720090" cy="338554"/>
          </a:xfrm>
          <a:prstGeom prst="rect">
            <a:avLst/>
          </a:prstGeom>
          <a:noFill/>
        </p:spPr>
        <p:txBody>
          <a:bodyPr wrap="square" rtlCol="0">
            <a:spAutoFit/>
          </a:bodyPr>
          <a:lstStyle/>
          <a:p>
            <a:r>
              <a:rPr lang="fr-FR" sz="1600" b="1" dirty="0"/>
              <a:t>80%</a:t>
            </a:r>
          </a:p>
        </p:txBody>
      </p:sp>
      <p:sp>
        <p:nvSpPr>
          <p:cNvPr id="21" name="ZoneTexte 20"/>
          <p:cNvSpPr txBox="1"/>
          <p:nvPr/>
        </p:nvSpPr>
        <p:spPr>
          <a:xfrm>
            <a:off x="2187804" y="2555051"/>
            <a:ext cx="720090" cy="338554"/>
          </a:xfrm>
          <a:prstGeom prst="rect">
            <a:avLst/>
          </a:prstGeom>
          <a:noFill/>
        </p:spPr>
        <p:txBody>
          <a:bodyPr wrap="square" rtlCol="0">
            <a:spAutoFit/>
          </a:bodyPr>
          <a:lstStyle/>
          <a:p>
            <a:r>
              <a:rPr lang="fr-FR" sz="1600" b="1" dirty="0"/>
              <a:t>78%</a:t>
            </a:r>
          </a:p>
        </p:txBody>
      </p:sp>
      <p:sp>
        <p:nvSpPr>
          <p:cNvPr id="22" name="ZoneTexte 21"/>
          <p:cNvSpPr txBox="1"/>
          <p:nvPr/>
        </p:nvSpPr>
        <p:spPr>
          <a:xfrm>
            <a:off x="2930328" y="2555051"/>
            <a:ext cx="720090" cy="338554"/>
          </a:xfrm>
          <a:prstGeom prst="rect">
            <a:avLst/>
          </a:prstGeom>
          <a:noFill/>
        </p:spPr>
        <p:txBody>
          <a:bodyPr wrap="square" rtlCol="0">
            <a:spAutoFit/>
          </a:bodyPr>
          <a:lstStyle/>
          <a:p>
            <a:r>
              <a:rPr lang="fr-FR" sz="1600" b="1" dirty="0"/>
              <a:t>76%</a:t>
            </a:r>
          </a:p>
        </p:txBody>
      </p:sp>
      <p:sp>
        <p:nvSpPr>
          <p:cNvPr id="23" name="ZoneTexte 22"/>
          <p:cNvSpPr txBox="1"/>
          <p:nvPr/>
        </p:nvSpPr>
        <p:spPr>
          <a:xfrm>
            <a:off x="3712352" y="2583288"/>
            <a:ext cx="720090" cy="338554"/>
          </a:xfrm>
          <a:prstGeom prst="rect">
            <a:avLst/>
          </a:prstGeom>
          <a:noFill/>
        </p:spPr>
        <p:txBody>
          <a:bodyPr wrap="square" rtlCol="0">
            <a:spAutoFit/>
          </a:bodyPr>
          <a:lstStyle/>
          <a:p>
            <a:r>
              <a:rPr lang="fr-FR" sz="1600" b="1" dirty="0"/>
              <a:t>72%</a:t>
            </a:r>
          </a:p>
        </p:txBody>
      </p:sp>
      <p:sp>
        <p:nvSpPr>
          <p:cNvPr id="24" name="Ellipse 23"/>
          <p:cNvSpPr/>
          <p:nvPr/>
        </p:nvSpPr>
        <p:spPr>
          <a:xfrm rot="16200000">
            <a:off x="4193153" y="3394945"/>
            <a:ext cx="1910127" cy="634544"/>
          </a:xfrm>
          <a:prstGeom prst="ellipse">
            <a:avLst/>
          </a:prstGeom>
          <a:noFill/>
          <a:ln w="19050">
            <a:solidFill>
              <a:srgbClr val="003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p:cNvSpPr txBox="1"/>
          <p:nvPr/>
        </p:nvSpPr>
        <p:spPr>
          <a:xfrm>
            <a:off x="4470899" y="2459772"/>
            <a:ext cx="720090" cy="338554"/>
          </a:xfrm>
          <a:prstGeom prst="rect">
            <a:avLst/>
          </a:prstGeom>
          <a:noFill/>
        </p:spPr>
        <p:txBody>
          <a:bodyPr wrap="square" rtlCol="0">
            <a:spAutoFit/>
          </a:bodyPr>
          <a:lstStyle/>
          <a:p>
            <a:r>
              <a:rPr lang="fr-FR" sz="1600" b="1" dirty="0"/>
              <a:t>71%</a:t>
            </a:r>
          </a:p>
        </p:txBody>
      </p:sp>
      <p:sp>
        <p:nvSpPr>
          <p:cNvPr id="26" name="Ellipse 25"/>
          <p:cNvSpPr/>
          <p:nvPr/>
        </p:nvSpPr>
        <p:spPr>
          <a:xfrm rot="16200000">
            <a:off x="5027759" y="3394946"/>
            <a:ext cx="1910125" cy="634544"/>
          </a:xfrm>
          <a:prstGeom prst="ellipse">
            <a:avLst/>
          </a:prstGeom>
          <a:noFill/>
          <a:ln w="19050">
            <a:solidFill>
              <a:srgbClr val="003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p:cNvSpPr txBox="1"/>
          <p:nvPr/>
        </p:nvSpPr>
        <p:spPr>
          <a:xfrm>
            <a:off x="5305504" y="2661876"/>
            <a:ext cx="720090" cy="338554"/>
          </a:xfrm>
          <a:prstGeom prst="rect">
            <a:avLst/>
          </a:prstGeom>
          <a:noFill/>
        </p:spPr>
        <p:txBody>
          <a:bodyPr wrap="square" rtlCol="0">
            <a:spAutoFit/>
          </a:bodyPr>
          <a:lstStyle/>
          <a:p>
            <a:r>
              <a:rPr lang="fr-FR" sz="1600" b="1" dirty="0"/>
              <a:t>70%</a:t>
            </a:r>
          </a:p>
        </p:txBody>
      </p:sp>
      <p:sp>
        <p:nvSpPr>
          <p:cNvPr id="28" name="Ellipse 27"/>
          <p:cNvSpPr/>
          <p:nvPr/>
        </p:nvSpPr>
        <p:spPr>
          <a:xfrm rot="16200000">
            <a:off x="5854195" y="3225668"/>
            <a:ext cx="1762129" cy="634544"/>
          </a:xfrm>
          <a:prstGeom prst="ellipse">
            <a:avLst/>
          </a:prstGeom>
          <a:noFill/>
          <a:ln w="19050">
            <a:solidFill>
              <a:srgbClr val="003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a:off x="6103662" y="2566596"/>
            <a:ext cx="720090" cy="338554"/>
          </a:xfrm>
          <a:prstGeom prst="rect">
            <a:avLst/>
          </a:prstGeom>
          <a:noFill/>
        </p:spPr>
        <p:txBody>
          <a:bodyPr wrap="square" rtlCol="0">
            <a:spAutoFit/>
          </a:bodyPr>
          <a:lstStyle/>
          <a:p>
            <a:r>
              <a:rPr lang="fr-FR" sz="1600" b="1" dirty="0"/>
              <a:t>64%</a:t>
            </a:r>
          </a:p>
        </p:txBody>
      </p:sp>
      <p:sp>
        <p:nvSpPr>
          <p:cNvPr id="30" name="Ellipse 29"/>
          <p:cNvSpPr/>
          <p:nvPr/>
        </p:nvSpPr>
        <p:spPr>
          <a:xfrm rot="16200000">
            <a:off x="6634476" y="3134228"/>
            <a:ext cx="1783800" cy="634544"/>
          </a:xfrm>
          <a:prstGeom prst="ellipse">
            <a:avLst/>
          </a:prstGeom>
          <a:noFill/>
          <a:ln w="19050">
            <a:solidFill>
              <a:srgbClr val="003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p:cNvSpPr txBox="1"/>
          <p:nvPr/>
        </p:nvSpPr>
        <p:spPr>
          <a:xfrm>
            <a:off x="6883349" y="2418600"/>
            <a:ext cx="720090" cy="338554"/>
          </a:xfrm>
          <a:prstGeom prst="rect">
            <a:avLst/>
          </a:prstGeom>
          <a:noFill/>
        </p:spPr>
        <p:txBody>
          <a:bodyPr wrap="square" rtlCol="0">
            <a:spAutoFit/>
          </a:bodyPr>
          <a:lstStyle/>
          <a:p>
            <a:r>
              <a:rPr lang="fr-FR" sz="1600" b="1" dirty="0"/>
              <a:t>63%</a:t>
            </a:r>
          </a:p>
        </p:txBody>
      </p:sp>
      <p:sp>
        <p:nvSpPr>
          <p:cNvPr id="32" name="Ellipse 31"/>
          <p:cNvSpPr/>
          <p:nvPr/>
        </p:nvSpPr>
        <p:spPr>
          <a:xfrm rot="16200000">
            <a:off x="7617705" y="2682642"/>
            <a:ext cx="1429672" cy="634544"/>
          </a:xfrm>
          <a:prstGeom prst="ellipse">
            <a:avLst/>
          </a:prstGeom>
          <a:noFill/>
          <a:ln w="19050">
            <a:solidFill>
              <a:srgbClr val="003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p:cNvSpPr txBox="1"/>
          <p:nvPr/>
        </p:nvSpPr>
        <p:spPr>
          <a:xfrm>
            <a:off x="7655224" y="2121218"/>
            <a:ext cx="720090" cy="338554"/>
          </a:xfrm>
          <a:prstGeom prst="rect">
            <a:avLst/>
          </a:prstGeom>
          <a:noFill/>
        </p:spPr>
        <p:txBody>
          <a:bodyPr wrap="square" rtlCol="0">
            <a:spAutoFit/>
          </a:bodyPr>
          <a:lstStyle/>
          <a:p>
            <a:r>
              <a:rPr lang="fr-FR" sz="1600" b="1" dirty="0"/>
              <a:t>49%</a:t>
            </a:r>
          </a:p>
        </p:txBody>
      </p:sp>
      <p:sp>
        <p:nvSpPr>
          <p:cNvPr id="34" name="Ellipse 33"/>
          <p:cNvSpPr/>
          <p:nvPr/>
        </p:nvSpPr>
        <p:spPr>
          <a:xfrm rot="16200000">
            <a:off x="8452943" y="2597416"/>
            <a:ext cx="1302944" cy="634544"/>
          </a:xfrm>
          <a:prstGeom prst="ellipse">
            <a:avLst/>
          </a:prstGeom>
          <a:noFill/>
          <a:ln w="19050">
            <a:solidFill>
              <a:srgbClr val="003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p:cNvSpPr txBox="1"/>
          <p:nvPr/>
        </p:nvSpPr>
        <p:spPr>
          <a:xfrm>
            <a:off x="8461388" y="2167936"/>
            <a:ext cx="720090" cy="338554"/>
          </a:xfrm>
          <a:prstGeom prst="rect">
            <a:avLst/>
          </a:prstGeom>
          <a:noFill/>
        </p:spPr>
        <p:txBody>
          <a:bodyPr wrap="square" rtlCol="0">
            <a:spAutoFit/>
          </a:bodyPr>
          <a:lstStyle/>
          <a:p>
            <a:r>
              <a:rPr lang="fr-FR" sz="1600" b="1" dirty="0"/>
              <a:t>43%</a:t>
            </a:r>
          </a:p>
        </p:txBody>
      </p:sp>
      <p:sp>
        <p:nvSpPr>
          <p:cNvPr id="36" name="Ellipse 35"/>
          <p:cNvSpPr/>
          <p:nvPr/>
        </p:nvSpPr>
        <p:spPr>
          <a:xfrm rot="16200000">
            <a:off x="9375240" y="2471686"/>
            <a:ext cx="1051483" cy="634544"/>
          </a:xfrm>
          <a:prstGeom prst="ellipse">
            <a:avLst/>
          </a:prstGeom>
          <a:noFill/>
          <a:ln w="19050">
            <a:solidFill>
              <a:srgbClr val="003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p:cNvSpPr txBox="1"/>
          <p:nvPr/>
        </p:nvSpPr>
        <p:spPr>
          <a:xfrm>
            <a:off x="9257954" y="2167937"/>
            <a:ext cx="720090" cy="338554"/>
          </a:xfrm>
          <a:prstGeom prst="rect">
            <a:avLst/>
          </a:prstGeom>
          <a:noFill/>
        </p:spPr>
        <p:txBody>
          <a:bodyPr wrap="square" rtlCol="0">
            <a:spAutoFit/>
          </a:bodyPr>
          <a:lstStyle/>
          <a:p>
            <a:r>
              <a:rPr lang="fr-FR" sz="1600" b="1" dirty="0"/>
              <a:t>32%</a:t>
            </a:r>
          </a:p>
        </p:txBody>
      </p:sp>
    </p:spTree>
    <p:extLst>
      <p:ext uri="{BB962C8B-B14F-4D97-AF65-F5344CB8AC3E}">
        <p14:creationId xmlns:p14="http://schemas.microsoft.com/office/powerpoint/2010/main" val="36198352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Graphique 17"/>
          <p:cNvGraphicFramePr/>
          <p:nvPr>
            <p:extLst/>
          </p:nvPr>
        </p:nvGraphicFramePr>
        <p:xfrm>
          <a:off x="2101215" y="2000250"/>
          <a:ext cx="6960871" cy="5146228"/>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 Box 10"/>
          <p:cNvSpPr txBox="1">
            <a:spLocks noChangeArrowheads="1"/>
          </p:cNvSpPr>
          <p:nvPr/>
        </p:nvSpPr>
        <p:spPr bwMode="auto">
          <a:xfrm>
            <a:off x="524018" y="926695"/>
            <a:ext cx="9760929" cy="442035"/>
          </a:xfrm>
          <a:prstGeom prst="rect">
            <a:avLst/>
          </a:prstGeom>
          <a:noFill/>
          <a:ln w="9525" algn="ctr">
            <a:noFill/>
            <a:miter lim="800000"/>
            <a:headEnd/>
            <a:tailEnd/>
          </a:ln>
        </p:spPr>
        <p:txBody>
          <a:bodyPr wrap="square" lIns="83831" tIns="36000" rIns="330041" bIns="36000" anchor="t">
            <a:spAutoFit/>
          </a:bodyPr>
          <a:lstStyle/>
          <a:p>
            <a:pPr marL="900000" indent="-900000" algn="just"/>
            <a:r>
              <a:rPr lang="fr-FR" sz="1200" b="1" u="sng" dirty="0">
                <a:cs typeface="Times New Roman" pitchFamily="18" charset="0"/>
              </a:rPr>
              <a:t>QUESTION</a:t>
            </a:r>
            <a:r>
              <a:rPr lang="fr-FR" sz="1200" b="1" dirty="0">
                <a:cs typeface="Times New Roman" pitchFamily="18" charset="0"/>
              </a:rPr>
              <a:t> :	</a:t>
            </a:r>
            <a:r>
              <a:rPr lang="fr-FR" sz="1200" b="1" dirty="0"/>
              <a:t>Selon vous, quels doivent être les sujets prioritaires pour les investisseurs responsables (pour chaque sujet classer de 1 (pas important) à 5 très important) ?</a:t>
            </a:r>
          </a:p>
        </p:txBody>
      </p:sp>
      <p:sp>
        <p:nvSpPr>
          <p:cNvPr id="9" name="Espace réservé du texte 1"/>
          <p:cNvSpPr>
            <a:spLocks noGrp="1"/>
          </p:cNvSpPr>
          <p:nvPr>
            <p:ph type="body" sz="quarter" idx="10"/>
          </p:nvPr>
        </p:nvSpPr>
        <p:spPr>
          <a:xfrm>
            <a:off x="1677304" y="204801"/>
            <a:ext cx="8664792" cy="657689"/>
          </a:xfrm>
        </p:spPr>
        <p:txBody>
          <a:bodyPr/>
          <a:lstStyle/>
          <a:p>
            <a:pPr algn="just"/>
            <a:r>
              <a:rPr lang="fr-FR" dirty="0"/>
              <a:t>Les sujets prioritaires pour les investisseurs responsables</a:t>
            </a:r>
          </a:p>
          <a:p>
            <a:pPr algn="just"/>
            <a:r>
              <a:rPr lang="fr-FR" i="1" dirty="0"/>
              <a:t>Thèmes « Environnement »</a:t>
            </a:r>
          </a:p>
        </p:txBody>
      </p:sp>
      <p:sp>
        <p:nvSpPr>
          <p:cNvPr id="11" name="Rectangle 10"/>
          <p:cNvSpPr/>
          <p:nvPr/>
        </p:nvSpPr>
        <p:spPr>
          <a:xfrm>
            <a:off x="4004165" y="1381751"/>
            <a:ext cx="2800633" cy="52322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4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Personnes possédant au moins un produit d’épargne</a:t>
            </a:r>
            <a:endParaRPr lang="fr-FR" sz="1400" dirty="0">
              <a:solidFill>
                <a:srgbClr val="00B0F0"/>
              </a:solidFill>
            </a:endParaRPr>
          </a:p>
        </p:txBody>
      </p:sp>
      <p:sp>
        <p:nvSpPr>
          <p:cNvPr id="28" name="Ellipse 27"/>
          <p:cNvSpPr/>
          <p:nvPr/>
        </p:nvSpPr>
        <p:spPr>
          <a:xfrm>
            <a:off x="5495926" y="2536492"/>
            <a:ext cx="765810" cy="2434590"/>
          </a:xfrm>
          <a:prstGeom prst="ellipse">
            <a:avLst/>
          </a:prstGeom>
          <a:noFill/>
          <a:ln w="19050">
            <a:solidFill>
              <a:srgbClr val="003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a:off x="4490086" y="2250743"/>
            <a:ext cx="902970" cy="584775"/>
          </a:xfrm>
          <a:prstGeom prst="rect">
            <a:avLst/>
          </a:prstGeom>
          <a:noFill/>
        </p:spPr>
        <p:txBody>
          <a:bodyPr wrap="square" rtlCol="0">
            <a:spAutoFit/>
          </a:bodyPr>
          <a:lstStyle/>
          <a:p>
            <a:r>
              <a:rPr lang="fr-FR" dirty="0"/>
              <a:t>71%</a:t>
            </a:r>
          </a:p>
          <a:p>
            <a:r>
              <a:rPr lang="fr-FR" sz="1400" i="1" dirty="0">
                <a:solidFill>
                  <a:schemeClr val="bg1">
                    <a:lumMod val="50000"/>
                  </a:schemeClr>
                </a:solidFill>
              </a:rPr>
              <a:t>(66,7%)</a:t>
            </a:r>
          </a:p>
        </p:txBody>
      </p:sp>
      <p:sp>
        <p:nvSpPr>
          <p:cNvPr id="8" name="Ellipse 7"/>
          <p:cNvSpPr/>
          <p:nvPr/>
        </p:nvSpPr>
        <p:spPr>
          <a:xfrm>
            <a:off x="3381375" y="2861678"/>
            <a:ext cx="765810" cy="2129122"/>
          </a:xfrm>
          <a:prstGeom prst="ellipse">
            <a:avLst/>
          </a:prstGeom>
          <a:noFill/>
          <a:ln w="19050">
            <a:solidFill>
              <a:srgbClr val="003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2581277" y="2248821"/>
            <a:ext cx="902970" cy="369332"/>
          </a:xfrm>
          <a:prstGeom prst="rect">
            <a:avLst/>
          </a:prstGeom>
          <a:noFill/>
        </p:spPr>
        <p:txBody>
          <a:bodyPr wrap="square" rtlCol="0">
            <a:spAutoFit/>
          </a:bodyPr>
          <a:lstStyle/>
          <a:p>
            <a:r>
              <a:rPr lang="fr-FR" dirty="0"/>
              <a:t>80%</a:t>
            </a:r>
          </a:p>
        </p:txBody>
      </p:sp>
      <p:sp>
        <p:nvSpPr>
          <p:cNvPr id="12" name="Ellipse 11"/>
          <p:cNvSpPr/>
          <p:nvPr/>
        </p:nvSpPr>
        <p:spPr>
          <a:xfrm>
            <a:off x="7633340" y="2536492"/>
            <a:ext cx="765810" cy="1898348"/>
          </a:xfrm>
          <a:prstGeom prst="ellipse">
            <a:avLst/>
          </a:prstGeom>
          <a:noFill/>
          <a:ln w="19050">
            <a:solidFill>
              <a:srgbClr val="003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6878958" y="2248821"/>
            <a:ext cx="902970" cy="369332"/>
          </a:xfrm>
          <a:prstGeom prst="rect">
            <a:avLst/>
          </a:prstGeom>
          <a:noFill/>
        </p:spPr>
        <p:txBody>
          <a:bodyPr wrap="square" rtlCol="0">
            <a:spAutoFit/>
          </a:bodyPr>
          <a:lstStyle/>
          <a:p>
            <a:r>
              <a:rPr lang="fr-FR" dirty="0"/>
              <a:t>63%</a:t>
            </a:r>
          </a:p>
        </p:txBody>
      </p:sp>
    </p:spTree>
    <p:extLst>
      <p:ext uri="{BB962C8B-B14F-4D97-AF65-F5344CB8AC3E}">
        <p14:creationId xmlns:p14="http://schemas.microsoft.com/office/powerpoint/2010/main" val="20064116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Graphique 17"/>
          <p:cNvGraphicFramePr/>
          <p:nvPr>
            <p:extLst/>
          </p:nvPr>
        </p:nvGraphicFramePr>
        <p:xfrm>
          <a:off x="915087" y="2000250"/>
          <a:ext cx="8889949" cy="5146228"/>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 Box 10"/>
          <p:cNvSpPr txBox="1">
            <a:spLocks noChangeArrowheads="1"/>
          </p:cNvSpPr>
          <p:nvPr/>
        </p:nvSpPr>
        <p:spPr bwMode="auto">
          <a:xfrm>
            <a:off x="524018" y="926695"/>
            <a:ext cx="9760929" cy="442035"/>
          </a:xfrm>
          <a:prstGeom prst="rect">
            <a:avLst/>
          </a:prstGeom>
          <a:noFill/>
          <a:ln w="9525" algn="ctr">
            <a:noFill/>
            <a:miter lim="800000"/>
            <a:headEnd/>
            <a:tailEnd/>
          </a:ln>
        </p:spPr>
        <p:txBody>
          <a:bodyPr wrap="square" lIns="83831" tIns="36000" rIns="330041" bIns="36000" anchor="t">
            <a:spAutoFit/>
          </a:bodyPr>
          <a:lstStyle/>
          <a:p>
            <a:pPr marL="900000" indent="-900000" algn="just"/>
            <a:r>
              <a:rPr lang="fr-FR" sz="1200" b="1" u="sng" dirty="0">
                <a:cs typeface="Times New Roman" pitchFamily="18" charset="0"/>
              </a:rPr>
              <a:t>QUESTION</a:t>
            </a:r>
            <a:r>
              <a:rPr lang="fr-FR" sz="1200" b="1" dirty="0">
                <a:cs typeface="Times New Roman" pitchFamily="18" charset="0"/>
              </a:rPr>
              <a:t> :	</a:t>
            </a:r>
            <a:r>
              <a:rPr lang="fr-FR" sz="1200" b="1" dirty="0"/>
              <a:t>Selon vous, quels doivent être les sujets prioritaires pour les investisseurs responsables (pour chaque sujet classer de 1 (pas important) à 5 très important) ?</a:t>
            </a:r>
          </a:p>
        </p:txBody>
      </p:sp>
      <p:sp>
        <p:nvSpPr>
          <p:cNvPr id="11" name="Rectangle 10"/>
          <p:cNvSpPr/>
          <p:nvPr/>
        </p:nvSpPr>
        <p:spPr>
          <a:xfrm>
            <a:off x="4004165" y="1381751"/>
            <a:ext cx="2800633" cy="52322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4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Personnes possédant au moins un produit d’épargne</a:t>
            </a:r>
            <a:endParaRPr lang="fr-FR" sz="1400" dirty="0">
              <a:solidFill>
                <a:srgbClr val="00B0F0"/>
              </a:solidFill>
            </a:endParaRPr>
          </a:p>
        </p:txBody>
      </p:sp>
      <p:sp>
        <p:nvSpPr>
          <p:cNvPr id="27" name="Espace réservé du texte 1"/>
          <p:cNvSpPr>
            <a:spLocks noGrp="1"/>
          </p:cNvSpPr>
          <p:nvPr>
            <p:ph type="body" sz="quarter" idx="10"/>
          </p:nvPr>
        </p:nvSpPr>
        <p:spPr/>
        <p:txBody>
          <a:bodyPr/>
          <a:lstStyle/>
          <a:p>
            <a:pPr algn="just"/>
            <a:r>
              <a:rPr lang="fr-FR" dirty="0"/>
              <a:t>Les sujets prioritaires pour les investisseurs responsables</a:t>
            </a:r>
          </a:p>
          <a:p>
            <a:pPr algn="just"/>
            <a:r>
              <a:rPr lang="fr-FR" i="1" dirty="0"/>
              <a:t>Thèmes « Social/sociétal  »</a:t>
            </a:r>
          </a:p>
        </p:txBody>
      </p:sp>
      <p:sp>
        <p:nvSpPr>
          <p:cNvPr id="4" name="Ellipse 3"/>
          <p:cNvSpPr/>
          <p:nvPr/>
        </p:nvSpPr>
        <p:spPr>
          <a:xfrm>
            <a:off x="2295525" y="2606040"/>
            <a:ext cx="765810" cy="2434590"/>
          </a:xfrm>
          <a:prstGeom prst="ellipse">
            <a:avLst/>
          </a:prstGeom>
          <a:noFill/>
          <a:ln w="19050">
            <a:solidFill>
              <a:srgbClr val="003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1613877" y="2423161"/>
            <a:ext cx="902970" cy="584775"/>
          </a:xfrm>
          <a:prstGeom prst="rect">
            <a:avLst/>
          </a:prstGeom>
          <a:noFill/>
        </p:spPr>
        <p:txBody>
          <a:bodyPr wrap="square" rtlCol="0">
            <a:spAutoFit/>
          </a:bodyPr>
          <a:lstStyle/>
          <a:p>
            <a:r>
              <a:rPr lang="fr-FR" dirty="0"/>
              <a:t>78%</a:t>
            </a:r>
          </a:p>
          <a:p>
            <a:r>
              <a:rPr lang="fr-FR" sz="1400" dirty="0">
                <a:solidFill>
                  <a:schemeClr val="bg1">
                    <a:lumMod val="50000"/>
                  </a:schemeClr>
                </a:solidFill>
              </a:rPr>
              <a:t>(77%)</a:t>
            </a:r>
          </a:p>
        </p:txBody>
      </p:sp>
      <p:sp>
        <p:nvSpPr>
          <p:cNvPr id="28" name="ZoneTexte 27"/>
          <p:cNvSpPr txBox="1"/>
          <p:nvPr/>
        </p:nvSpPr>
        <p:spPr>
          <a:xfrm>
            <a:off x="9381976" y="2423161"/>
            <a:ext cx="902970" cy="584775"/>
          </a:xfrm>
          <a:prstGeom prst="rect">
            <a:avLst/>
          </a:prstGeom>
          <a:noFill/>
        </p:spPr>
        <p:txBody>
          <a:bodyPr wrap="square" rtlCol="0">
            <a:spAutoFit/>
          </a:bodyPr>
          <a:lstStyle/>
          <a:p>
            <a:r>
              <a:rPr lang="fr-FR" dirty="0"/>
              <a:t>70%</a:t>
            </a:r>
          </a:p>
          <a:p>
            <a:r>
              <a:rPr lang="fr-FR" sz="1400" dirty="0">
                <a:solidFill>
                  <a:schemeClr val="bg1">
                    <a:lumMod val="50000"/>
                  </a:schemeClr>
                </a:solidFill>
              </a:rPr>
              <a:t>(70,5%)</a:t>
            </a:r>
          </a:p>
        </p:txBody>
      </p:sp>
      <p:sp>
        <p:nvSpPr>
          <p:cNvPr id="29" name="Ellipse 28"/>
          <p:cNvSpPr/>
          <p:nvPr/>
        </p:nvSpPr>
        <p:spPr>
          <a:xfrm>
            <a:off x="8391525" y="2423160"/>
            <a:ext cx="765810" cy="2434590"/>
          </a:xfrm>
          <a:prstGeom prst="ellipse">
            <a:avLst/>
          </a:prstGeom>
          <a:noFill/>
          <a:ln w="19050">
            <a:solidFill>
              <a:srgbClr val="003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4314825" y="2606040"/>
            <a:ext cx="765810" cy="2434590"/>
          </a:xfrm>
          <a:prstGeom prst="ellipse">
            <a:avLst/>
          </a:prstGeom>
          <a:noFill/>
          <a:ln w="19050">
            <a:solidFill>
              <a:srgbClr val="003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3666430" y="2423160"/>
            <a:ext cx="902970" cy="369332"/>
          </a:xfrm>
          <a:prstGeom prst="rect">
            <a:avLst/>
          </a:prstGeom>
          <a:noFill/>
        </p:spPr>
        <p:txBody>
          <a:bodyPr wrap="square" rtlCol="0">
            <a:spAutoFit/>
          </a:bodyPr>
          <a:lstStyle/>
          <a:p>
            <a:r>
              <a:rPr lang="fr-FR" dirty="0"/>
              <a:t>76%</a:t>
            </a:r>
          </a:p>
        </p:txBody>
      </p:sp>
      <p:sp>
        <p:nvSpPr>
          <p:cNvPr id="13" name="Ellipse 12"/>
          <p:cNvSpPr/>
          <p:nvPr/>
        </p:nvSpPr>
        <p:spPr>
          <a:xfrm>
            <a:off x="6352482" y="2423160"/>
            <a:ext cx="765810" cy="2434590"/>
          </a:xfrm>
          <a:prstGeom prst="ellipse">
            <a:avLst/>
          </a:prstGeom>
          <a:noFill/>
          <a:ln w="19050">
            <a:solidFill>
              <a:srgbClr val="003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5711881" y="2423160"/>
            <a:ext cx="902970" cy="369332"/>
          </a:xfrm>
          <a:prstGeom prst="rect">
            <a:avLst/>
          </a:prstGeom>
          <a:noFill/>
        </p:spPr>
        <p:txBody>
          <a:bodyPr wrap="square" rtlCol="0">
            <a:spAutoFit/>
          </a:bodyPr>
          <a:lstStyle/>
          <a:p>
            <a:r>
              <a:rPr lang="fr-FR" dirty="0"/>
              <a:t>72%</a:t>
            </a:r>
          </a:p>
        </p:txBody>
      </p:sp>
    </p:spTree>
    <p:extLst>
      <p:ext uri="{BB962C8B-B14F-4D97-AF65-F5344CB8AC3E}">
        <p14:creationId xmlns:p14="http://schemas.microsoft.com/office/powerpoint/2010/main" val="5895827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Graphique 17"/>
          <p:cNvGraphicFramePr/>
          <p:nvPr>
            <p:extLst/>
          </p:nvPr>
        </p:nvGraphicFramePr>
        <p:xfrm>
          <a:off x="915086" y="2000250"/>
          <a:ext cx="9427010" cy="5146228"/>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 Box 10"/>
          <p:cNvSpPr txBox="1">
            <a:spLocks noChangeArrowheads="1"/>
          </p:cNvSpPr>
          <p:nvPr/>
        </p:nvSpPr>
        <p:spPr bwMode="auto">
          <a:xfrm>
            <a:off x="524018" y="926695"/>
            <a:ext cx="9760929" cy="442035"/>
          </a:xfrm>
          <a:prstGeom prst="rect">
            <a:avLst/>
          </a:prstGeom>
          <a:noFill/>
          <a:ln w="9525" algn="ctr">
            <a:noFill/>
            <a:miter lim="800000"/>
            <a:headEnd/>
            <a:tailEnd/>
          </a:ln>
        </p:spPr>
        <p:txBody>
          <a:bodyPr wrap="square" lIns="83831" tIns="36000" rIns="330041" bIns="36000" anchor="t">
            <a:spAutoFit/>
          </a:bodyPr>
          <a:lstStyle/>
          <a:p>
            <a:pPr marL="900000" indent="-900000" algn="just"/>
            <a:r>
              <a:rPr lang="fr-FR" sz="1200" b="1" u="sng" dirty="0">
                <a:cs typeface="Times New Roman" pitchFamily="18" charset="0"/>
              </a:rPr>
              <a:t>QUESTION</a:t>
            </a:r>
            <a:r>
              <a:rPr lang="fr-FR" sz="1200" b="1" dirty="0">
                <a:cs typeface="Times New Roman" pitchFamily="18" charset="0"/>
              </a:rPr>
              <a:t> :	</a:t>
            </a:r>
            <a:r>
              <a:rPr lang="fr-FR" sz="1200" b="1" dirty="0"/>
              <a:t>Selon vous, quels doivent être les sujets prioritaires pour les investisseurs responsables (pour chaque sujet classer de 1 (pas important) à 5 très important) ?</a:t>
            </a:r>
          </a:p>
        </p:txBody>
      </p:sp>
      <p:sp>
        <p:nvSpPr>
          <p:cNvPr id="11" name="Rectangle 10"/>
          <p:cNvSpPr/>
          <p:nvPr/>
        </p:nvSpPr>
        <p:spPr>
          <a:xfrm>
            <a:off x="4004165" y="1381751"/>
            <a:ext cx="2800633" cy="52322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4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Personnes possédant au moins un produit d’épargne</a:t>
            </a:r>
            <a:endParaRPr lang="fr-FR" sz="1400" dirty="0">
              <a:solidFill>
                <a:srgbClr val="00B0F0"/>
              </a:solidFill>
            </a:endParaRPr>
          </a:p>
        </p:txBody>
      </p:sp>
      <p:sp>
        <p:nvSpPr>
          <p:cNvPr id="26" name="Espace réservé du texte 1"/>
          <p:cNvSpPr>
            <a:spLocks noGrp="1"/>
          </p:cNvSpPr>
          <p:nvPr>
            <p:ph type="body" sz="quarter" idx="10"/>
          </p:nvPr>
        </p:nvSpPr>
        <p:spPr>
          <a:xfrm>
            <a:off x="1677304" y="204801"/>
            <a:ext cx="8664792" cy="657689"/>
          </a:xfrm>
        </p:spPr>
        <p:txBody>
          <a:bodyPr/>
          <a:lstStyle/>
          <a:p>
            <a:pPr algn="just"/>
            <a:r>
              <a:rPr lang="fr-FR" dirty="0"/>
              <a:t>Les sujets prioritaires pour les investisseurs responsables</a:t>
            </a:r>
          </a:p>
          <a:p>
            <a:pPr algn="just"/>
            <a:r>
              <a:rPr lang="fr-FR" i="1" dirty="0"/>
              <a:t>Thèmes « Gouvernance  »</a:t>
            </a:r>
          </a:p>
        </p:txBody>
      </p:sp>
      <p:sp>
        <p:nvSpPr>
          <p:cNvPr id="6" name="Ellipse 5"/>
          <p:cNvSpPr/>
          <p:nvPr/>
        </p:nvSpPr>
        <p:spPr>
          <a:xfrm>
            <a:off x="2386271" y="2515633"/>
            <a:ext cx="765810" cy="2039742"/>
          </a:xfrm>
          <a:prstGeom prst="ellipse">
            <a:avLst/>
          </a:prstGeom>
          <a:noFill/>
          <a:ln w="19050">
            <a:solidFill>
              <a:srgbClr val="003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1704626" y="2183127"/>
            <a:ext cx="902970" cy="369332"/>
          </a:xfrm>
          <a:prstGeom prst="rect">
            <a:avLst/>
          </a:prstGeom>
          <a:noFill/>
        </p:spPr>
        <p:txBody>
          <a:bodyPr wrap="square" rtlCol="0">
            <a:spAutoFit/>
          </a:bodyPr>
          <a:lstStyle/>
          <a:p>
            <a:r>
              <a:rPr lang="fr-FR" dirty="0"/>
              <a:t>64%</a:t>
            </a:r>
          </a:p>
        </p:txBody>
      </p:sp>
      <p:sp>
        <p:nvSpPr>
          <p:cNvPr id="8" name="Ellipse 7"/>
          <p:cNvSpPr/>
          <p:nvPr/>
        </p:nvSpPr>
        <p:spPr>
          <a:xfrm>
            <a:off x="4548621" y="2250500"/>
            <a:ext cx="765810" cy="1540105"/>
          </a:xfrm>
          <a:prstGeom prst="ellipse">
            <a:avLst/>
          </a:prstGeom>
          <a:noFill/>
          <a:ln w="19050">
            <a:solidFill>
              <a:srgbClr val="003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4004136" y="2183127"/>
            <a:ext cx="902970" cy="369332"/>
          </a:xfrm>
          <a:prstGeom prst="rect">
            <a:avLst/>
          </a:prstGeom>
          <a:noFill/>
        </p:spPr>
        <p:txBody>
          <a:bodyPr wrap="square" rtlCol="0">
            <a:spAutoFit/>
          </a:bodyPr>
          <a:lstStyle/>
          <a:p>
            <a:r>
              <a:rPr lang="fr-FR" dirty="0"/>
              <a:t>49%</a:t>
            </a:r>
          </a:p>
        </p:txBody>
      </p:sp>
      <p:sp>
        <p:nvSpPr>
          <p:cNvPr id="10" name="Ellipse 9"/>
          <p:cNvSpPr/>
          <p:nvPr/>
        </p:nvSpPr>
        <p:spPr>
          <a:xfrm>
            <a:off x="6710971" y="2272680"/>
            <a:ext cx="765810" cy="1540105"/>
          </a:xfrm>
          <a:prstGeom prst="ellipse">
            <a:avLst/>
          </a:prstGeom>
          <a:noFill/>
          <a:ln w="19050">
            <a:solidFill>
              <a:srgbClr val="003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6166486" y="2205307"/>
            <a:ext cx="902970" cy="369332"/>
          </a:xfrm>
          <a:prstGeom prst="rect">
            <a:avLst/>
          </a:prstGeom>
          <a:noFill/>
        </p:spPr>
        <p:txBody>
          <a:bodyPr wrap="square" rtlCol="0">
            <a:spAutoFit/>
          </a:bodyPr>
          <a:lstStyle/>
          <a:p>
            <a:r>
              <a:rPr lang="fr-FR" dirty="0"/>
              <a:t>43%</a:t>
            </a:r>
          </a:p>
        </p:txBody>
      </p:sp>
      <p:sp>
        <p:nvSpPr>
          <p:cNvPr id="13" name="Ellipse 12"/>
          <p:cNvSpPr/>
          <p:nvPr/>
        </p:nvSpPr>
        <p:spPr>
          <a:xfrm>
            <a:off x="8873668" y="2250500"/>
            <a:ext cx="765810" cy="1120353"/>
          </a:xfrm>
          <a:prstGeom prst="ellipse">
            <a:avLst/>
          </a:prstGeom>
          <a:noFill/>
          <a:ln w="19050">
            <a:solidFill>
              <a:srgbClr val="003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8328836" y="2250499"/>
            <a:ext cx="902970" cy="369332"/>
          </a:xfrm>
          <a:prstGeom prst="rect">
            <a:avLst/>
          </a:prstGeom>
          <a:noFill/>
        </p:spPr>
        <p:txBody>
          <a:bodyPr wrap="square" rtlCol="0">
            <a:spAutoFit/>
          </a:bodyPr>
          <a:lstStyle/>
          <a:p>
            <a:r>
              <a:rPr lang="fr-FR" dirty="0"/>
              <a:t>32%</a:t>
            </a:r>
          </a:p>
        </p:txBody>
      </p:sp>
    </p:spTree>
    <p:extLst>
      <p:ext uri="{BB962C8B-B14F-4D97-AF65-F5344CB8AC3E}">
        <p14:creationId xmlns:p14="http://schemas.microsoft.com/office/powerpoint/2010/main" val="18707031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482599" y="2499542"/>
            <a:ext cx="4330701" cy="2584450"/>
          </a:xfrm>
        </p:spPr>
        <p:txBody>
          <a:bodyPr>
            <a:normAutofit/>
          </a:bodyPr>
          <a:lstStyle/>
          <a:p>
            <a:pPr marL="0" indent="0">
              <a:spcBef>
                <a:spcPts val="1259"/>
              </a:spcBef>
              <a:spcAft>
                <a:spcPts val="1259"/>
              </a:spcAft>
              <a:buNone/>
            </a:pPr>
            <a:endParaRPr lang="fr-FR" b="1" dirty="0">
              <a:latin typeface="Century Gothic" charset="0"/>
              <a:ea typeface="Century Gothic" charset="0"/>
              <a:cs typeface="Century Gothic" charset="0"/>
            </a:endParaRPr>
          </a:p>
          <a:p>
            <a:pPr marL="0" indent="0" algn="ctr">
              <a:spcBef>
                <a:spcPts val="1259"/>
              </a:spcBef>
              <a:spcAft>
                <a:spcPts val="1259"/>
              </a:spcAft>
              <a:buNone/>
            </a:pPr>
            <a:r>
              <a:rPr lang="fr-FR" sz="3600" b="1" dirty="0">
                <a:latin typeface="Century Gothic" charset="0"/>
                <a:ea typeface="Century Gothic" charset="0"/>
                <a:cs typeface="Century Gothic" charset="0"/>
              </a:rPr>
              <a:t>Alexis </a:t>
            </a:r>
            <a:r>
              <a:rPr lang="fr-FR" sz="3600" b="1" dirty="0" smtClean="0">
                <a:latin typeface="Century Gothic" charset="0"/>
                <a:ea typeface="Century Gothic" charset="0"/>
                <a:cs typeface="Century Gothic" charset="0"/>
              </a:rPr>
              <a:t>Masse        </a:t>
            </a:r>
          </a:p>
          <a:p>
            <a:pPr marL="0" indent="0" algn="ctr">
              <a:spcBef>
                <a:spcPts val="1259"/>
              </a:spcBef>
              <a:spcAft>
                <a:spcPts val="1259"/>
              </a:spcAft>
              <a:buNone/>
            </a:pPr>
            <a:r>
              <a:rPr lang="fr-FR" sz="3200" dirty="0" smtClean="0">
                <a:latin typeface="Century Gothic" charset="0"/>
                <a:ea typeface="Century Gothic" charset="0"/>
                <a:cs typeface="Century Gothic" charset="0"/>
              </a:rPr>
              <a:t>Président - FIR </a:t>
            </a:r>
            <a:endParaRPr lang="fr-FR" sz="3200" dirty="0">
              <a:latin typeface="Century Gothic" charset="0"/>
              <a:ea typeface="Century Gothic" charset="0"/>
              <a:cs typeface="Century Gothic"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44" y="79921"/>
            <a:ext cx="3737676" cy="1324997"/>
          </a:xfrm>
          <a:prstGeom prst="rect">
            <a:avLst/>
          </a:prstGeom>
        </p:spPr>
      </p:pic>
      <p:pic>
        <p:nvPicPr>
          <p:cNvPr id="6" name="Image 5">
            <a:extLst>
              <a:ext uri="{FF2B5EF4-FFF2-40B4-BE49-F238E27FC236}">
                <a16:creationId xmlns="" xmlns:a16="http://schemas.microsoft.com/office/drawing/2014/main" id="{68DE12FE-04AC-654D-8BC2-A02C4AA8B5EB}"/>
              </a:ext>
            </a:extLst>
          </p:cNvPr>
          <p:cNvPicPr>
            <a:picLocks noChangeAspect="1"/>
          </p:cNvPicPr>
          <p:nvPr/>
        </p:nvPicPr>
        <p:blipFill>
          <a:blip r:embed="rId3"/>
          <a:stretch>
            <a:fillRect/>
          </a:stretch>
        </p:blipFill>
        <p:spPr>
          <a:xfrm>
            <a:off x="5764695" y="225693"/>
            <a:ext cx="4821260" cy="1163752"/>
          </a:xfrm>
          <a:prstGeom prst="rect">
            <a:avLst/>
          </a:prstGeom>
        </p:spPr>
      </p:pic>
      <p:sp>
        <p:nvSpPr>
          <p:cNvPr id="7" name="Rectangle 6"/>
          <p:cNvSpPr/>
          <p:nvPr/>
        </p:nvSpPr>
        <p:spPr>
          <a:xfrm>
            <a:off x="0" y="1520289"/>
            <a:ext cx="10685463" cy="45719"/>
          </a:xfrm>
          <a:prstGeom prst="rect">
            <a:avLst/>
          </a:prstGeom>
          <a:solidFill>
            <a:srgbClr val="4BA3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4530" y="6542906"/>
            <a:ext cx="2717341" cy="523242"/>
          </a:xfrm>
          <a:prstGeom prst="rect">
            <a:avLst/>
          </a:prstGeom>
        </p:spPr>
      </p:pic>
      <p:sp>
        <p:nvSpPr>
          <p:cNvPr id="9" name="Espace réservé du contenu 2"/>
          <p:cNvSpPr txBox="1">
            <a:spLocks/>
          </p:cNvSpPr>
          <p:nvPr/>
        </p:nvSpPr>
        <p:spPr>
          <a:xfrm>
            <a:off x="5003800" y="3252022"/>
            <a:ext cx="5308601" cy="2731564"/>
          </a:xfrm>
          <a:prstGeom prst="rect">
            <a:avLst/>
          </a:prstGeom>
        </p:spPr>
        <p:txBody>
          <a:bodyPr vert="horz" lIns="91440" tIns="45720" rIns="91440" bIns="45720" rtlCol="0">
            <a:normAutofit/>
          </a:bodyPr>
          <a:lstStyle>
            <a:lvl1pPr marL="239756" indent="-239756" algn="l" defTabSz="959023" rtl="0" eaLnBrk="1" latinLnBrk="0" hangingPunct="1">
              <a:lnSpc>
                <a:spcPct val="90000"/>
              </a:lnSpc>
              <a:spcBef>
                <a:spcPts val="1049"/>
              </a:spcBef>
              <a:buFont typeface="Arial" panose="020B0604020202020204" pitchFamily="34" charset="0"/>
              <a:buChar char="•"/>
              <a:defRPr sz="2937" kern="1200">
                <a:solidFill>
                  <a:schemeClr val="tx1"/>
                </a:solidFill>
                <a:latin typeface="+mn-lt"/>
                <a:ea typeface="+mn-ea"/>
                <a:cs typeface="+mn-cs"/>
              </a:defRPr>
            </a:lvl1pPr>
            <a:lvl2pPr marL="719267" indent="-239756" algn="l" defTabSz="959023" rtl="0" eaLnBrk="1" latinLnBrk="0" hangingPunct="1">
              <a:lnSpc>
                <a:spcPct val="90000"/>
              </a:lnSpc>
              <a:spcBef>
                <a:spcPts val="524"/>
              </a:spcBef>
              <a:buFont typeface="Arial" panose="020B0604020202020204" pitchFamily="34" charset="0"/>
              <a:buChar char="•"/>
              <a:defRPr sz="2517" kern="1200">
                <a:solidFill>
                  <a:schemeClr val="tx1"/>
                </a:solidFill>
                <a:latin typeface="+mn-lt"/>
                <a:ea typeface="+mn-ea"/>
                <a:cs typeface="+mn-cs"/>
              </a:defRPr>
            </a:lvl2pPr>
            <a:lvl3pPr marL="1198778" indent="-239756" algn="l" defTabSz="959023" rtl="0" eaLnBrk="1" latinLnBrk="0" hangingPunct="1">
              <a:lnSpc>
                <a:spcPct val="90000"/>
              </a:lnSpc>
              <a:spcBef>
                <a:spcPts val="524"/>
              </a:spcBef>
              <a:buFont typeface="Arial" panose="020B0604020202020204" pitchFamily="34" charset="0"/>
              <a:buChar char="•"/>
              <a:defRPr sz="2098" kern="1200">
                <a:solidFill>
                  <a:schemeClr val="tx1"/>
                </a:solidFill>
                <a:latin typeface="+mn-lt"/>
                <a:ea typeface="+mn-ea"/>
                <a:cs typeface="+mn-cs"/>
              </a:defRPr>
            </a:lvl3pPr>
            <a:lvl4pPr marL="1678290"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4pPr>
            <a:lvl5pPr marL="2157801"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5pPr>
            <a:lvl6pPr marL="2637312"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6pPr>
            <a:lvl7pPr marL="3116824"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7pPr>
            <a:lvl8pPr marL="3596335"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8pPr>
            <a:lvl9pPr marL="4075847"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9pPr>
          </a:lstStyle>
          <a:p>
            <a:pPr marL="0" indent="0" algn="ctr">
              <a:spcBef>
                <a:spcPts val="1259"/>
              </a:spcBef>
              <a:spcAft>
                <a:spcPts val="1259"/>
              </a:spcAft>
              <a:buFont typeface="Arial" panose="020B0604020202020204" pitchFamily="34" charset="0"/>
              <a:buNone/>
            </a:pPr>
            <a:r>
              <a:rPr lang="fr-FR" sz="3600" b="1" dirty="0" smtClean="0">
                <a:latin typeface="Century Gothic" charset="0"/>
                <a:ea typeface="Century Gothic" charset="0"/>
                <a:cs typeface="Century Gothic" charset="0"/>
              </a:rPr>
              <a:t>Nicole Notat</a:t>
            </a:r>
            <a:endParaRPr lang="fr-FR" sz="3600" dirty="0" smtClean="0">
              <a:latin typeface="Century Gothic" charset="0"/>
              <a:ea typeface="Century Gothic" charset="0"/>
              <a:cs typeface="Century Gothic" charset="0"/>
            </a:endParaRPr>
          </a:p>
          <a:p>
            <a:pPr marL="0" indent="0" algn="ctr">
              <a:spcBef>
                <a:spcPts val="1259"/>
              </a:spcBef>
              <a:spcAft>
                <a:spcPts val="1259"/>
              </a:spcAft>
              <a:buFont typeface="Arial" panose="020B0604020202020204" pitchFamily="34" charset="0"/>
              <a:buNone/>
            </a:pPr>
            <a:r>
              <a:rPr lang="fr-FR" sz="3200" dirty="0" smtClean="0">
                <a:latin typeface="Century Gothic" charset="0"/>
                <a:ea typeface="Century Gothic" charset="0"/>
                <a:cs typeface="Century Gothic" charset="0"/>
              </a:rPr>
              <a:t>Présidente - </a:t>
            </a:r>
            <a:r>
              <a:rPr lang="fr-FR" sz="3200" dirty="0" err="1" smtClean="0">
                <a:latin typeface="Century Gothic" charset="0"/>
                <a:ea typeface="Century Gothic" charset="0"/>
                <a:cs typeface="Century Gothic" charset="0"/>
              </a:rPr>
              <a:t>Vigeo-Eiris</a:t>
            </a:r>
            <a:r>
              <a:rPr lang="fr-FR" sz="3200" dirty="0" smtClean="0">
                <a:latin typeface="Century Gothic" charset="0"/>
                <a:ea typeface="Century Gothic" charset="0"/>
                <a:cs typeface="Century Gothic" charset="0"/>
              </a:rPr>
              <a:t> </a:t>
            </a:r>
            <a:endParaRPr lang="fr-FR" sz="3200" dirty="0">
              <a:latin typeface="Century Gothic" charset="0"/>
              <a:ea typeface="Century Gothic" charset="0"/>
              <a:cs typeface="Century Gothic" charset="0"/>
            </a:endParaRPr>
          </a:p>
        </p:txBody>
      </p:sp>
      <p:sp>
        <p:nvSpPr>
          <p:cNvPr id="10" name="ZoneTexte 9"/>
          <p:cNvSpPr txBox="1"/>
          <p:nvPr/>
        </p:nvSpPr>
        <p:spPr>
          <a:xfrm>
            <a:off x="785446" y="6502886"/>
            <a:ext cx="3638625" cy="584775"/>
          </a:xfrm>
          <a:prstGeom prst="rect">
            <a:avLst/>
          </a:prstGeom>
          <a:noFill/>
        </p:spPr>
        <p:txBody>
          <a:bodyPr wrap="none" rtlCol="0">
            <a:spAutoFit/>
          </a:bodyPr>
          <a:lstStyle/>
          <a:p>
            <a:r>
              <a:rPr lang="fr-FR" sz="3200" dirty="0" smtClean="0">
                <a:solidFill>
                  <a:srgbClr val="4BA39C"/>
                </a:solidFill>
              </a:rPr>
              <a:t>#financeresponsable</a:t>
            </a:r>
            <a:endParaRPr lang="fr-FR" sz="3200" dirty="0">
              <a:solidFill>
                <a:srgbClr val="4BA39C"/>
              </a:solidFill>
            </a:endParaRPr>
          </a:p>
        </p:txBody>
      </p:sp>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48" y="6440055"/>
            <a:ext cx="716267" cy="716267"/>
          </a:xfrm>
          <a:prstGeom prst="rect">
            <a:avLst/>
          </a:prstGeom>
        </p:spPr>
      </p:pic>
    </p:spTree>
    <p:extLst>
      <p:ext uri="{BB962C8B-B14F-4D97-AF65-F5344CB8AC3E}">
        <p14:creationId xmlns:p14="http://schemas.microsoft.com/office/powerpoint/2010/main" val="15152232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0" y="2558361"/>
            <a:ext cx="10685463" cy="2584450"/>
          </a:xfrm>
        </p:spPr>
        <p:txBody>
          <a:bodyPr>
            <a:normAutofit/>
          </a:bodyPr>
          <a:lstStyle/>
          <a:p>
            <a:pPr marL="0" indent="0">
              <a:spcBef>
                <a:spcPts val="1259"/>
              </a:spcBef>
              <a:spcAft>
                <a:spcPts val="1259"/>
              </a:spcAft>
              <a:buNone/>
            </a:pPr>
            <a:endParaRPr lang="fr-FR" b="1" dirty="0">
              <a:latin typeface="Century Gothic" charset="0"/>
              <a:ea typeface="Century Gothic" charset="0"/>
              <a:cs typeface="Century Gothic" charset="0"/>
            </a:endParaRPr>
          </a:p>
          <a:p>
            <a:pPr marL="0" indent="0" algn="ctr">
              <a:spcBef>
                <a:spcPts val="1259"/>
              </a:spcBef>
              <a:spcAft>
                <a:spcPts val="1259"/>
              </a:spcAft>
              <a:buNone/>
            </a:pPr>
            <a:r>
              <a:rPr lang="fr-FR" sz="3600" b="1" dirty="0" smtClean="0">
                <a:latin typeface="Century Gothic" charset="0"/>
                <a:ea typeface="Century Gothic" charset="0"/>
                <a:cs typeface="Century Gothic" charset="0"/>
              </a:rPr>
              <a:t>Marie-Pierre Peillon</a:t>
            </a:r>
            <a:endParaRPr lang="fr-FR" sz="3600" dirty="0">
              <a:latin typeface="Century Gothic" charset="0"/>
              <a:ea typeface="Century Gothic" charset="0"/>
              <a:cs typeface="Century Gothic" charset="0"/>
            </a:endParaRPr>
          </a:p>
          <a:p>
            <a:pPr marL="0" indent="0" algn="ctr">
              <a:spcBef>
                <a:spcPts val="1259"/>
              </a:spcBef>
              <a:spcAft>
                <a:spcPts val="1259"/>
              </a:spcAft>
              <a:buNone/>
            </a:pPr>
            <a:r>
              <a:rPr lang="fr-FR" sz="3200" dirty="0" smtClean="0">
                <a:latin typeface="Century Gothic" charset="0"/>
                <a:ea typeface="Century Gothic" charset="0"/>
                <a:cs typeface="Century Gothic" charset="0"/>
              </a:rPr>
              <a:t>Présidente </a:t>
            </a:r>
            <a:r>
              <a:rPr lang="fr-FR" sz="3200" dirty="0" smtClean="0">
                <a:latin typeface="Century Gothic" charset="0"/>
                <a:ea typeface="Century Gothic" charset="0"/>
                <a:cs typeface="Century Gothic" charset="0"/>
              </a:rPr>
              <a:t>de la Commission Finance </a:t>
            </a:r>
            <a:r>
              <a:rPr lang="fr-FR" sz="3200" dirty="0" smtClean="0">
                <a:latin typeface="Century Gothic" charset="0"/>
                <a:ea typeface="Century Gothic" charset="0"/>
                <a:cs typeface="Century Gothic" charset="0"/>
              </a:rPr>
              <a:t>Durable </a:t>
            </a:r>
            <a:r>
              <a:rPr lang="fr-FR" sz="3200" dirty="0">
                <a:latin typeface="Century Gothic" charset="0"/>
                <a:ea typeface="Century Gothic" charset="0"/>
                <a:cs typeface="Century Gothic" charset="0"/>
              </a:rPr>
              <a:t>– </a:t>
            </a:r>
            <a:r>
              <a:rPr lang="fr-FR" sz="3200" dirty="0" smtClean="0">
                <a:latin typeface="Century Gothic" charset="0"/>
                <a:ea typeface="Century Gothic" charset="0"/>
                <a:cs typeface="Century Gothic" charset="0"/>
              </a:rPr>
              <a:t>AFG </a:t>
            </a:r>
            <a:endParaRPr lang="fr-FR" sz="3200" dirty="0">
              <a:latin typeface="Century Gothic" charset="0"/>
              <a:ea typeface="Century Gothic" charset="0"/>
              <a:cs typeface="Century Gothic"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44" y="79921"/>
            <a:ext cx="3737676" cy="1324997"/>
          </a:xfrm>
          <a:prstGeom prst="rect">
            <a:avLst/>
          </a:prstGeom>
        </p:spPr>
      </p:pic>
      <p:pic>
        <p:nvPicPr>
          <p:cNvPr id="6" name="Image 5">
            <a:extLst>
              <a:ext uri="{FF2B5EF4-FFF2-40B4-BE49-F238E27FC236}">
                <a16:creationId xmlns="" xmlns:a16="http://schemas.microsoft.com/office/drawing/2014/main" id="{68DE12FE-04AC-654D-8BC2-A02C4AA8B5EB}"/>
              </a:ext>
            </a:extLst>
          </p:cNvPr>
          <p:cNvPicPr>
            <a:picLocks noChangeAspect="1"/>
          </p:cNvPicPr>
          <p:nvPr/>
        </p:nvPicPr>
        <p:blipFill>
          <a:blip r:embed="rId3"/>
          <a:stretch>
            <a:fillRect/>
          </a:stretch>
        </p:blipFill>
        <p:spPr>
          <a:xfrm>
            <a:off x="5764695" y="225693"/>
            <a:ext cx="4821260" cy="1163752"/>
          </a:xfrm>
          <a:prstGeom prst="rect">
            <a:avLst/>
          </a:prstGeom>
        </p:spPr>
      </p:pic>
      <p:sp>
        <p:nvSpPr>
          <p:cNvPr id="7" name="Rectangle 6"/>
          <p:cNvSpPr/>
          <p:nvPr/>
        </p:nvSpPr>
        <p:spPr>
          <a:xfrm>
            <a:off x="0" y="1520289"/>
            <a:ext cx="10685463" cy="45719"/>
          </a:xfrm>
          <a:prstGeom prst="rect">
            <a:avLst/>
          </a:prstGeom>
          <a:solidFill>
            <a:srgbClr val="4BA3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4530" y="6542906"/>
            <a:ext cx="2717341" cy="523242"/>
          </a:xfrm>
          <a:prstGeom prst="rect">
            <a:avLst/>
          </a:prstGeom>
        </p:spPr>
      </p:pic>
      <p:sp>
        <p:nvSpPr>
          <p:cNvPr id="9" name="ZoneTexte 8"/>
          <p:cNvSpPr txBox="1"/>
          <p:nvPr/>
        </p:nvSpPr>
        <p:spPr>
          <a:xfrm>
            <a:off x="785446" y="6502886"/>
            <a:ext cx="3638625" cy="584775"/>
          </a:xfrm>
          <a:prstGeom prst="rect">
            <a:avLst/>
          </a:prstGeom>
          <a:noFill/>
        </p:spPr>
        <p:txBody>
          <a:bodyPr wrap="none" rtlCol="0">
            <a:spAutoFit/>
          </a:bodyPr>
          <a:lstStyle/>
          <a:p>
            <a:r>
              <a:rPr lang="fr-FR" sz="3200" dirty="0" smtClean="0">
                <a:solidFill>
                  <a:srgbClr val="4BA39C"/>
                </a:solidFill>
              </a:rPr>
              <a:t>#financeresponsable</a:t>
            </a:r>
            <a:endParaRPr lang="fr-FR" sz="3200" dirty="0">
              <a:solidFill>
                <a:srgbClr val="4BA39C"/>
              </a:solidFill>
            </a:endParaRPr>
          </a:p>
        </p:txBody>
      </p:sp>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48" y="6440055"/>
            <a:ext cx="716267" cy="716267"/>
          </a:xfrm>
          <a:prstGeom prst="rect">
            <a:avLst/>
          </a:prstGeom>
        </p:spPr>
      </p:pic>
    </p:spTree>
    <p:extLst>
      <p:ext uri="{BB962C8B-B14F-4D97-AF65-F5344CB8AC3E}">
        <p14:creationId xmlns:p14="http://schemas.microsoft.com/office/powerpoint/2010/main" val="10540320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050324" y="854706"/>
            <a:ext cx="8316416" cy="24890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59023" rtl="0" eaLnBrk="1" latinLnBrk="0" hangingPunct="1">
              <a:lnSpc>
                <a:spcPct val="90000"/>
              </a:lnSpc>
              <a:spcBef>
                <a:spcPct val="0"/>
              </a:spcBef>
              <a:buNone/>
              <a:defRPr sz="4615" kern="1200">
                <a:solidFill>
                  <a:schemeClr val="tx1"/>
                </a:solidFill>
                <a:latin typeface="+mj-lt"/>
                <a:ea typeface="+mj-ea"/>
                <a:cs typeface="+mj-cs"/>
              </a:defRPr>
            </a:lvl1pPr>
          </a:lstStyle>
          <a:p>
            <a:pPr algn="ctr"/>
            <a:r>
              <a:rPr lang="fr-FR" sz="3200" b="1" dirty="0" smtClean="0">
                <a:solidFill>
                  <a:srgbClr val="920074"/>
                </a:solidFill>
                <a:latin typeface="Rotis Semi Serif Std"/>
                <a:ea typeface="Calibri"/>
                <a:cs typeface="Arial"/>
              </a:rPr>
              <a:t>Statistiques Investissement Responsable </a:t>
            </a:r>
            <a:br>
              <a:rPr lang="fr-FR" sz="3200" b="1" dirty="0" smtClean="0">
                <a:solidFill>
                  <a:srgbClr val="920074"/>
                </a:solidFill>
                <a:latin typeface="Rotis Semi Serif Std"/>
                <a:ea typeface="Calibri"/>
                <a:cs typeface="Arial"/>
              </a:rPr>
            </a:br>
            <a:r>
              <a:rPr lang="fr-FR" sz="3200" b="1" dirty="0" smtClean="0">
                <a:solidFill>
                  <a:srgbClr val="920074"/>
                </a:solidFill>
                <a:latin typeface="Rotis Semi Serif Std"/>
                <a:ea typeface="Calibri"/>
                <a:cs typeface="Arial"/>
              </a:rPr>
              <a:t>de la gestion d’actifs française</a:t>
            </a:r>
            <a:r>
              <a:rPr lang="fr-FR" b="1" dirty="0" smtClean="0">
                <a:solidFill>
                  <a:srgbClr val="920074"/>
                </a:solidFill>
                <a:latin typeface="Rotis Semi Serif Std"/>
                <a:ea typeface="Calibri"/>
                <a:cs typeface="Arial"/>
              </a:rPr>
              <a:t/>
            </a:r>
            <a:br>
              <a:rPr lang="fr-FR" b="1" dirty="0" smtClean="0">
                <a:solidFill>
                  <a:srgbClr val="920074"/>
                </a:solidFill>
                <a:latin typeface="Rotis Semi Serif Std"/>
                <a:ea typeface="Calibri"/>
                <a:cs typeface="Arial"/>
              </a:rPr>
            </a:br>
            <a:r>
              <a:rPr lang="fr-FR" sz="2400" b="1" dirty="0" smtClean="0">
                <a:solidFill>
                  <a:srgbClr val="920074"/>
                </a:solidFill>
                <a:latin typeface="Rotis Semi Serif Std"/>
                <a:ea typeface="Calibri"/>
                <a:cs typeface="Arial"/>
              </a:rPr>
              <a:t>Données à fin 2017</a:t>
            </a:r>
            <a:r>
              <a:rPr lang="fr-FR" sz="2800" b="1" dirty="0" smtClean="0">
                <a:solidFill>
                  <a:srgbClr val="920074"/>
                </a:solidFill>
                <a:latin typeface="Rotis Semi Serif Std"/>
                <a:ea typeface="Calibri"/>
                <a:cs typeface="Arial"/>
              </a:rPr>
              <a:t/>
            </a:r>
            <a:br>
              <a:rPr lang="fr-FR" sz="2800" b="1" dirty="0" smtClean="0">
                <a:solidFill>
                  <a:srgbClr val="920074"/>
                </a:solidFill>
                <a:latin typeface="Rotis Semi Serif Std"/>
                <a:ea typeface="Calibri"/>
                <a:cs typeface="Arial"/>
              </a:rPr>
            </a:br>
            <a:r>
              <a:rPr lang="fr-FR" sz="2800" b="1" dirty="0" smtClean="0">
                <a:solidFill>
                  <a:srgbClr val="920074"/>
                </a:solidFill>
                <a:latin typeface="Rotis Semi Serif Std"/>
                <a:ea typeface="Calibri"/>
                <a:cs typeface="Arial"/>
              </a:rPr>
              <a:t/>
            </a:r>
            <a:br>
              <a:rPr lang="fr-FR" sz="2800" b="1" dirty="0" smtClean="0">
                <a:solidFill>
                  <a:srgbClr val="920074"/>
                </a:solidFill>
                <a:latin typeface="Rotis Semi Serif Std"/>
                <a:ea typeface="Calibri"/>
                <a:cs typeface="Arial"/>
              </a:rPr>
            </a:br>
            <a:r>
              <a:rPr lang="fr-FR" sz="2100" dirty="0" smtClean="0">
                <a:solidFill>
                  <a:srgbClr val="A51C72"/>
                </a:solidFill>
                <a:latin typeface="Rotis Semi Serif Std" pitchFamily="18" charset="0"/>
              </a:rPr>
              <a:t>25 Septembre 2018</a:t>
            </a:r>
            <a:endParaRPr lang="fr-FR" sz="2800" dirty="0">
              <a:latin typeface="Rotis Semi Serif Std" pitchFamily="18" charset="0"/>
            </a:endParaRPr>
          </a:p>
        </p:txBody>
      </p:sp>
      <p:pic>
        <p:nvPicPr>
          <p:cNvPr id="3" name="Picture 2" descr="La Semaine de la finance responsab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786" y="5871912"/>
            <a:ext cx="2859358" cy="11206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FIR, Forum pour lÂ´Investissement Responsab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3980" y="6413864"/>
            <a:ext cx="3032350" cy="584812"/>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522786" y="3769699"/>
            <a:ext cx="6137556" cy="1015663"/>
          </a:xfrm>
          <a:prstGeom prst="rect">
            <a:avLst/>
          </a:prstGeom>
          <a:noFill/>
        </p:spPr>
        <p:txBody>
          <a:bodyPr wrap="square" rtlCol="0">
            <a:spAutoFit/>
          </a:bodyPr>
          <a:lstStyle/>
          <a:p>
            <a:r>
              <a:rPr lang="fr-FR" sz="2000" b="1" dirty="0">
                <a:ea typeface="+mj-ea"/>
                <a:cs typeface="+mj-cs"/>
              </a:rPr>
              <a:t>Marie-Pierre </a:t>
            </a:r>
            <a:r>
              <a:rPr lang="fr-FR" sz="2000" b="1" dirty="0" smtClean="0">
                <a:ea typeface="+mj-ea"/>
                <a:cs typeface="+mj-cs"/>
              </a:rPr>
              <a:t>Peillon</a:t>
            </a:r>
          </a:p>
          <a:p>
            <a:endParaRPr lang="fr-FR" sz="2000" b="1" dirty="0" smtClean="0">
              <a:ea typeface="+mj-ea"/>
              <a:cs typeface="+mj-cs"/>
            </a:endParaRPr>
          </a:p>
          <a:p>
            <a:r>
              <a:rPr lang="fr-FR" sz="2000" dirty="0" smtClean="0">
                <a:ea typeface="+mj-ea"/>
                <a:cs typeface="+mj-cs"/>
              </a:rPr>
              <a:t>Présidente </a:t>
            </a:r>
            <a:r>
              <a:rPr lang="fr-FR" sz="2000" dirty="0">
                <a:ea typeface="+mj-ea"/>
                <a:cs typeface="+mj-cs"/>
              </a:rPr>
              <a:t>de la Commission </a:t>
            </a:r>
            <a:r>
              <a:rPr lang="fr-FR" sz="2000" dirty="0" smtClean="0">
                <a:ea typeface="+mj-ea"/>
                <a:cs typeface="+mj-cs"/>
              </a:rPr>
              <a:t>Finance Durable </a:t>
            </a:r>
            <a:r>
              <a:rPr lang="fr-FR" sz="2000" dirty="0">
                <a:ea typeface="+mj-ea"/>
                <a:cs typeface="+mj-cs"/>
              </a:rPr>
              <a:t>de l’AFG</a:t>
            </a:r>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3980" y="3769699"/>
            <a:ext cx="2766840" cy="2102213"/>
          </a:xfrm>
          <a:prstGeom prst="rect">
            <a:avLst/>
          </a:prstGeom>
        </p:spPr>
      </p:pic>
    </p:spTree>
    <p:extLst>
      <p:ext uri="{BB962C8B-B14F-4D97-AF65-F5344CB8AC3E}">
        <p14:creationId xmlns:p14="http://schemas.microsoft.com/office/powerpoint/2010/main" val="4426363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9458" y="5673969"/>
            <a:ext cx="1763931" cy="1340214"/>
          </a:xfrm>
          <a:prstGeom prst="rect">
            <a:avLst/>
          </a:prstGeom>
        </p:spPr>
      </p:pic>
      <p:sp>
        <p:nvSpPr>
          <p:cNvPr id="3" name="Espace réservé du contenu 2"/>
          <p:cNvSpPr txBox="1">
            <a:spLocks/>
          </p:cNvSpPr>
          <p:nvPr/>
        </p:nvSpPr>
        <p:spPr>
          <a:xfrm>
            <a:off x="467543" y="1947161"/>
            <a:ext cx="9431779" cy="4137116"/>
          </a:xfrm>
          <a:prstGeom prst="rect">
            <a:avLst/>
          </a:prstGeom>
        </p:spPr>
        <p:txBody>
          <a:bodyPr/>
          <a:lstStyle>
            <a:lvl1pPr marL="239756" indent="-239756" algn="l" defTabSz="959023" rtl="0" eaLnBrk="1" latinLnBrk="0" hangingPunct="1">
              <a:lnSpc>
                <a:spcPct val="90000"/>
              </a:lnSpc>
              <a:spcBef>
                <a:spcPts val="1049"/>
              </a:spcBef>
              <a:buFont typeface="Arial" panose="020B0604020202020204" pitchFamily="34" charset="0"/>
              <a:buChar char="•"/>
              <a:defRPr sz="2937" kern="1200">
                <a:solidFill>
                  <a:schemeClr val="tx1"/>
                </a:solidFill>
                <a:latin typeface="+mn-lt"/>
                <a:ea typeface="+mn-ea"/>
                <a:cs typeface="+mn-cs"/>
              </a:defRPr>
            </a:lvl1pPr>
            <a:lvl2pPr marL="719267" indent="-239756" algn="l" defTabSz="959023" rtl="0" eaLnBrk="1" latinLnBrk="0" hangingPunct="1">
              <a:lnSpc>
                <a:spcPct val="90000"/>
              </a:lnSpc>
              <a:spcBef>
                <a:spcPts val="524"/>
              </a:spcBef>
              <a:buFont typeface="Arial" panose="020B0604020202020204" pitchFamily="34" charset="0"/>
              <a:buChar char="•"/>
              <a:defRPr sz="2517" kern="1200">
                <a:solidFill>
                  <a:schemeClr val="tx1"/>
                </a:solidFill>
                <a:latin typeface="+mn-lt"/>
                <a:ea typeface="+mn-ea"/>
                <a:cs typeface="+mn-cs"/>
              </a:defRPr>
            </a:lvl2pPr>
            <a:lvl3pPr marL="1198778" indent="-239756" algn="l" defTabSz="959023" rtl="0" eaLnBrk="1" latinLnBrk="0" hangingPunct="1">
              <a:lnSpc>
                <a:spcPct val="90000"/>
              </a:lnSpc>
              <a:spcBef>
                <a:spcPts val="524"/>
              </a:spcBef>
              <a:buFont typeface="Arial" panose="020B0604020202020204" pitchFamily="34" charset="0"/>
              <a:buChar char="•"/>
              <a:defRPr sz="2098" kern="1200">
                <a:solidFill>
                  <a:schemeClr val="tx1"/>
                </a:solidFill>
                <a:latin typeface="+mn-lt"/>
                <a:ea typeface="+mn-ea"/>
                <a:cs typeface="+mn-cs"/>
              </a:defRPr>
            </a:lvl3pPr>
            <a:lvl4pPr marL="1678290"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4pPr>
            <a:lvl5pPr marL="2157801"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5pPr>
            <a:lvl6pPr marL="2637312"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6pPr>
            <a:lvl7pPr marL="3116824"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7pPr>
            <a:lvl8pPr marL="3596335"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8pPr>
            <a:lvl9pPr marL="4075847"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9pPr>
          </a:lstStyle>
          <a:p>
            <a:pPr algn="just">
              <a:lnSpc>
                <a:spcPct val="100000"/>
              </a:lnSpc>
              <a:buFont typeface="Wingdings" panose="05000000000000000000" pitchFamily="2" charset="2"/>
              <a:buChar char="§"/>
            </a:pPr>
            <a:r>
              <a:rPr lang="fr-FR" sz="2000" dirty="0" smtClean="0"/>
              <a:t>Pour la première année, l’AFG collecte auprès de ses membres sociétés de gestion de portefeuille des informations sur leurs activités de gestion d’investissement responsable (IR). </a:t>
            </a:r>
          </a:p>
          <a:p>
            <a:pPr algn="just">
              <a:lnSpc>
                <a:spcPct val="100000"/>
              </a:lnSpc>
              <a:buFont typeface="Wingdings" panose="05000000000000000000" pitchFamily="2" charset="2"/>
              <a:buChar char="§"/>
            </a:pPr>
            <a:endParaRPr lang="fr-FR" sz="2000" dirty="0" smtClean="0"/>
          </a:p>
          <a:p>
            <a:pPr algn="just">
              <a:lnSpc>
                <a:spcPct val="100000"/>
              </a:lnSpc>
              <a:buFont typeface="Wingdings" panose="05000000000000000000" pitchFamily="2" charset="2"/>
              <a:buChar char="§"/>
            </a:pPr>
            <a:r>
              <a:rPr lang="fr-FR" sz="2000" dirty="0" smtClean="0"/>
              <a:t>La publication des résultats consolidés est réalisée par l’AFG en collaboration avec le Forum pour l’Investissement Responsable (FIR).</a:t>
            </a:r>
          </a:p>
          <a:p>
            <a:pPr marL="0" indent="0" algn="just">
              <a:lnSpc>
                <a:spcPct val="100000"/>
              </a:lnSpc>
              <a:buFont typeface="Arial" panose="020B0604020202020204" pitchFamily="34" charset="0"/>
              <a:buNone/>
            </a:pPr>
            <a:endParaRPr lang="fr-FR" sz="2000" dirty="0" smtClean="0"/>
          </a:p>
          <a:p>
            <a:pPr algn="just">
              <a:lnSpc>
                <a:spcPct val="100000"/>
              </a:lnSpc>
              <a:buFont typeface="Wingdings" panose="05000000000000000000" pitchFamily="2" charset="2"/>
              <a:buChar char="§"/>
            </a:pPr>
            <a:r>
              <a:rPr lang="fr-FR" sz="2000" dirty="0" smtClean="0"/>
              <a:t>Cette enquête, à périodicité annuelle, vise à mesurer la volumétrie de la gestion d’IR en distinguant les offres ISR et les autres approches ESG. Les données collectées sont à échéance de fin 2017.</a:t>
            </a:r>
          </a:p>
          <a:p>
            <a:pPr marL="0" indent="0" algn="just">
              <a:lnSpc>
                <a:spcPct val="100000"/>
              </a:lnSpc>
              <a:buFont typeface="Arial" panose="020B0604020202020204" pitchFamily="34" charset="0"/>
              <a:buNone/>
            </a:pPr>
            <a:endParaRPr lang="fr-FR" sz="1300" dirty="0" smtClean="0"/>
          </a:p>
          <a:p>
            <a:pPr marL="0" indent="0" algn="just">
              <a:lnSpc>
                <a:spcPct val="100000"/>
              </a:lnSpc>
              <a:buFont typeface="Arial" panose="020B0604020202020204" pitchFamily="34" charset="0"/>
              <a:buNone/>
            </a:pPr>
            <a:endParaRPr lang="fr-FR" dirty="0"/>
          </a:p>
        </p:txBody>
      </p:sp>
      <p:sp>
        <p:nvSpPr>
          <p:cNvPr id="4" name="Rectangle 3"/>
          <p:cNvSpPr txBox="1">
            <a:spLocks noChangeArrowheads="1"/>
          </p:cNvSpPr>
          <p:nvPr/>
        </p:nvSpPr>
        <p:spPr bwMode="auto">
          <a:xfrm>
            <a:off x="732129" y="715108"/>
            <a:ext cx="9431779" cy="42473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defTabSz="959023" rtl="0" eaLnBrk="1" latinLnBrk="0" hangingPunct="1">
              <a:lnSpc>
                <a:spcPct val="90000"/>
              </a:lnSpc>
              <a:spcBef>
                <a:spcPct val="0"/>
              </a:spcBef>
              <a:buNone/>
              <a:defRPr sz="4615" kern="1200">
                <a:solidFill>
                  <a:schemeClr val="tx1"/>
                </a:solidFill>
                <a:latin typeface="+mj-lt"/>
                <a:ea typeface="+mj-ea"/>
                <a:cs typeface="+mj-cs"/>
              </a:defRPr>
            </a:lvl1pPr>
          </a:lstStyle>
          <a:p>
            <a:r>
              <a:rPr lang="fr-FR" sz="2400" b="1" dirty="0" smtClean="0">
                <a:solidFill>
                  <a:srgbClr val="A51C72"/>
                </a:solidFill>
                <a:latin typeface="Rotis Semi Serif Std" pitchFamily="18" charset="0"/>
              </a:rPr>
              <a:t>Présentation de l’enquête IR et caractérisation de l’échantillon</a:t>
            </a:r>
            <a:endParaRPr lang="fr-FR" sz="2400" b="1" dirty="0">
              <a:solidFill>
                <a:srgbClr val="A51C72"/>
              </a:solidFill>
            </a:endParaRPr>
          </a:p>
        </p:txBody>
      </p:sp>
    </p:spTree>
    <p:extLst>
      <p:ext uri="{BB962C8B-B14F-4D97-AF65-F5344CB8AC3E}">
        <p14:creationId xmlns:p14="http://schemas.microsoft.com/office/powerpoint/2010/main" val="1386849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0" y="2558361"/>
            <a:ext cx="10685463" cy="2584450"/>
          </a:xfrm>
        </p:spPr>
        <p:txBody>
          <a:bodyPr>
            <a:normAutofit/>
          </a:bodyPr>
          <a:lstStyle/>
          <a:p>
            <a:pPr marL="0" indent="0">
              <a:spcBef>
                <a:spcPts val="1259"/>
              </a:spcBef>
              <a:spcAft>
                <a:spcPts val="1259"/>
              </a:spcAft>
              <a:buNone/>
            </a:pPr>
            <a:endParaRPr lang="fr-FR" b="1" dirty="0">
              <a:latin typeface="Century Gothic" charset="0"/>
              <a:ea typeface="Century Gothic" charset="0"/>
              <a:cs typeface="Century Gothic" charset="0"/>
            </a:endParaRPr>
          </a:p>
          <a:p>
            <a:pPr marL="0" indent="0" algn="ctr">
              <a:spcBef>
                <a:spcPts val="1259"/>
              </a:spcBef>
              <a:spcAft>
                <a:spcPts val="1259"/>
              </a:spcAft>
              <a:buNone/>
            </a:pPr>
            <a:r>
              <a:rPr lang="fr-FR" sz="3600" b="1" dirty="0">
                <a:latin typeface="Century Gothic" charset="0"/>
                <a:ea typeface="Century Gothic" charset="0"/>
                <a:cs typeface="Century Gothic" charset="0"/>
              </a:rPr>
              <a:t>Alexis Masse</a:t>
            </a:r>
            <a:endParaRPr lang="fr-FR" sz="3600" dirty="0">
              <a:latin typeface="Century Gothic" charset="0"/>
              <a:ea typeface="Century Gothic" charset="0"/>
              <a:cs typeface="Century Gothic" charset="0"/>
            </a:endParaRPr>
          </a:p>
          <a:p>
            <a:pPr marL="0" indent="0" algn="ctr">
              <a:spcBef>
                <a:spcPts val="1259"/>
              </a:spcBef>
              <a:spcAft>
                <a:spcPts val="1259"/>
              </a:spcAft>
              <a:buNone/>
            </a:pPr>
            <a:r>
              <a:rPr lang="fr-FR" sz="3200" dirty="0">
                <a:latin typeface="Century Gothic" charset="0"/>
                <a:ea typeface="Century Gothic" charset="0"/>
                <a:cs typeface="Century Gothic" charset="0"/>
              </a:rPr>
              <a:t>Président – FIR </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44" y="79921"/>
            <a:ext cx="3737676" cy="1324997"/>
          </a:xfrm>
          <a:prstGeom prst="rect">
            <a:avLst/>
          </a:prstGeom>
        </p:spPr>
      </p:pic>
      <p:pic>
        <p:nvPicPr>
          <p:cNvPr id="6" name="Image 5">
            <a:extLst>
              <a:ext uri="{FF2B5EF4-FFF2-40B4-BE49-F238E27FC236}">
                <a16:creationId xmlns="" xmlns:a16="http://schemas.microsoft.com/office/drawing/2014/main" id="{68DE12FE-04AC-654D-8BC2-A02C4AA8B5EB}"/>
              </a:ext>
            </a:extLst>
          </p:cNvPr>
          <p:cNvPicPr>
            <a:picLocks noChangeAspect="1"/>
          </p:cNvPicPr>
          <p:nvPr/>
        </p:nvPicPr>
        <p:blipFill>
          <a:blip r:embed="rId3"/>
          <a:stretch>
            <a:fillRect/>
          </a:stretch>
        </p:blipFill>
        <p:spPr>
          <a:xfrm>
            <a:off x="5764695" y="225693"/>
            <a:ext cx="4821260" cy="1163752"/>
          </a:xfrm>
          <a:prstGeom prst="rect">
            <a:avLst/>
          </a:prstGeom>
        </p:spPr>
      </p:pic>
      <p:sp>
        <p:nvSpPr>
          <p:cNvPr id="7" name="Rectangle 6"/>
          <p:cNvSpPr/>
          <p:nvPr/>
        </p:nvSpPr>
        <p:spPr>
          <a:xfrm>
            <a:off x="0" y="1520289"/>
            <a:ext cx="10685463" cy="45719"/>
          </a:xfrm>
          <a:prstGeom prst="rect">
            <a:avLst/>
          </a:prstGeom>
          <a:solidFill>
            <a:srgbClr val="4BA3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4530" y="6542906"/>
            <a:ext cx="2717341" cy="523242"/>
          </a:xfrm>
          <a:prstGeom prst="rect">
            <a:avLst/>
          </a:prstGeom>
        </p:spPr>
      </p:pic>
      <p:sp>
        <p:nvSpPr>
          <p:cNvPr id="9" name="ZoneTexte 8"/>
          <p:cNvSpPr txBox="1"/>
          <p:nvPr/>
        </p:nvSpPr>
        <p:spPr>
          <a:xfrm>
            <a:off x="785446" y="6502886"/>
            <a:ext cx="3638625" cy="584775"/>
          </a:xfrm>
          <a:prstGeom prst="rect">
            <a:avLst/>
          </a:prstGeom>
          <a:noFill/>
        </p:spPr>
        <p:txBody>
          <a:bodyPr wrap="none" rtlCol="0">
            <a:spAutoFit/>
          </a:bodyPr>
          <a:lstStyle/>
          <a:p>
            <a:r>
              <a:rPr lang="fr-FR" sz="3200" dirty="0" smtClean="0">
                <a:solidFill>
                  <a:srgbClr val="4BA39C"/>
                </a:solidFill>
              </a:rPr>
              <a:t>#financeresponsable</a:t>
            </a:r>
            <a:endParaRPr lang="fr-FR" sz="3200" dirty="0">
              <a:solidFill>
                <a:srgbClr val="4BA39C"/>
              </a:solidFill>
            </a:endParaRPr>
          </a:p>
        </p:txBody>
      </p:sp>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48" y="6440055"/>
            <a:ext cx="716267" cy="716267"/>
          </a:xfrm>
          <a:prstGeom prst="rect">
            <a:avLst/>
          </a:prstGeom>
        </p:spPr>
      </p:pic>
    </p:spTree>
    <p:extLst>
      <p:ext uri="{BB962C8B-B14F-4D97-AF65-F5344CB8AC3E}">
        <p14:creationId xmlns:p14="http://schemas.microsoft.com/office/powerpoint/2010/main" val="35182333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771527" y="992058"/>
            <a:ext cx="8496944" cy="1357511"/>
          </a:xfrm>
          <a:prstGeom prst="rect">
            <a:avLst/>
          </a:prstGeom>
        </p:spPr>
        <p:txBody>
          <a:bodyPr/>
          <a:lstStyle>
            <a:lvl1pPr marL="239756" indent="-239756" algn="l" defTabSz="959023" rtl="0" eaLnBrk="1" latinLnBrk="0" hangingPunct="1">
              <a:lnSpc>
                <a:spcPct val="90000"/>
              </a:lnSpc>
              <a:spcBef>
                <a:spcPts val="1049"/>
              </a:spcBef>
              <a:buFont typeface="Arial" panose="020B0604020202020204" pitchFamily="34" charset="0"/>
              <a:buChar char="•"/>
              <a:defRPr sz="2937" kern="1200">
                <a:solidFill>
                  <a:schemeClr val="tx1"/>
                </a:solidFill>
                <a:latin typeface="+mn-lt"/>
                <a:ea typeface="+mn-ea"/>
                <a:cs typeface="+mn-cs"/>
              </a:defRPr>
            </a:lvl1pPr>
            <a:lvl2pPr marL="719267" indent="-239756" algn="l" defTabSz="959023" rtl="0" eaLnBrk="1" latinLnBrk="0" hangingPunct="1">
              <a:lnSpc>
                <a:spcPct val="90000"/>
              </a:lnSpc>
              <a:spcBef>
                <a:spcPts val="524"/>
              </a:spcBef>
              <a:buFont typeface="Arial" panose="020B0604020202020204" pitchFamily="34" charset="0"/>
              <a:buChar char="•"/>
              <a:defRPr sz="2517" kern="1200">
                <a:solidFill>
                  <a:schemeClr val="tx1"/>
                </a:solidFill>
                <a:latin typeface="+mn-lt"/>
                <a:ea typeface="+mn-ea"/>
                <a:cs typeface="+mn-cs"/>
              </a:defRPr>
            </a:lvl2pPr>
            <a:lvl3pPr marL="1198778" indent="-239756" algn="l" defTabSz="959023" rtl="0" eaLnBrk="1" latinLnBrk="0" hangingPunct="1">
              <a:lnSpc>
                <a:spcPct val="90000"/>
              </a:lnSpc>
              <a:spcBef>
                <a:spcPts val="524"/>
              </a:spcBef>
              <a:buFont typeface="Arial" panose="020B0604020202020204" pitchFamily="34" charset="0"/>
              <a:buChar char="•"/>
              <a:defRPr sz="2098" kern="1200">
                <a:solidFill>
                  <a:schemeClr val="tx1"/>
                </a:solidFill>
                <a:latin typeface="+mn-lt"/>
                <a:ea typeface="+mn-ea"/>
                <a:cs typeface="+mn-cs"/>
              </a:defRPr>
            </a:lvl3pPr>
            <a:lvl4pPr marL="1678290"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4pPr>
            <a:lvl5pPr marL="2157801"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5pPr>
            <a:lvl6pPr marL="2637312"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6pPr>
            <a:lvl7pPr marL="3116824"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7pPr>
            <a:lvl8pPr marL="3596335"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8pPr>
            <a:lvl9pPr marL="4075847"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9pPr>
          </a:lstStyle>
          <a:p>
            <a:pPr algn="just">
              <a:lnSpc>
                <a:spcPct val="100000"/>
              </a:lnSpc>
              <a:buFont typeface="Wingdings" panose="05000000000000000000" pitchFamily="2" charset="2"/>
              <a:buChar char="§"/>
            </a:pPr>
            <a:r>
              <a:rPr lang="fr-FR" sz="2000" dirty="0" smtClean="0">
                <a:solidFill>
                  <a:srgbClr val="000000"/>
                </a:solidFill>
              </a:rPr>
              <a:t>L’encours IR s’établit à 1 081 mds€, dont 310 mds€ en ISR et 771 mds€ en autres approches ESG*. Au global, L’encours des gestions IR représente près d’un tiers des encours gérés en France.</a:t>
            </a:r>
          </a:p>
          <a:p>
            <a:pPr algn="just">
              <a:lnSpc>
                <a:spcPct val="100000"/>
              </a:lnSpc>
              <a:buFont typeface="Wingdings" panose="05000000000000000000" pitchFamily="2" charset="2"/>
              <a:buChar char="§"/>
            </a:pPr>
            <a:r>
              <a:rPr lang="fr-FR" sz="2000" dirty="0" smtClean="0">
                <a:solidFill>
                  <a:srgbClr val="000000"/>
                </a:solidFill>
              </a:rPr>
              <a:t>Les encours ISR se répartissent à parts égales entre les mandats de gestion et les fonds d’investissement. Au global, l’encours ISR est en croissance de +12% sur un an, dont +14% pour les seuls fonds d’investissement ISR.</a:t>
            </a:r>
          </a:p>
          <a:p>
            <a:pPr algn="just">
              <a:lnSpc>
                <a:spcPct val="100000"/>
              </a:lnSpc>
              <a:buFont typeface="Wingdings" panose="05000000000000000000" pitchFamily="2" charset="2"/>
              <a:buChar char="§"/>
            </a:pPr>
            <a:endParaRPr lang="fr-FR" dirty="0"/>
          </a:p>
        </p:txBody>
      </p:sp>
      <p:sp>
        <p:nvSpPr>
          <p:cNvPr id="3" name="Rectangle 2"/>
          <p:cNvSpPr txBox="1">
            <a:spLocks noChangeArrowheads="1"/>
          </p:cNvSpPr>
          <p:nvPr/>
        </p:nvSpPr>
        <p:spPr bwMode="auto">
          <a:xfrm>
            <a:off x="611560" y="457200"/>
            <a:ext cx="9517178" cy="42473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defTabSz="959023" rtl="0" eaLnBrk="1" latinLnBrk="0" hangingPunct="1">
              <a:lnSpc>
                <a:spcPct val="90000"/>
              </a:lnSpc>
              <a:spcBef>
                <a:spcPct val="0"/>
              </a:spcBef>
              <a:buNone/>
              <a:defRPr sz="4615" kern="1200">
                <a:solidFill>
                  <a:schemeClr val="tx1"/>
                </a:solidFill>
                <a:latin typeface="+mj-lt"/>
                <a:ea typeface="+mj-ea"/>
                <a:cs typeface="+mj-cs"/>
              </a:defRPr>
            </a:lvl1pPr>
          </a:lstStyle>
          <a:p>
            <a:r>
              <a:rPr lang="fr-FR" sz="2400" b="1" dirty="0" smtClean="0">
                <a:solidFill>
                  <a:srgbClr val="A51C72"/>
                </a:solidFill>
                <a:latin typeface="Rotis Semi Serif Std" pitchFamily="18" charset="0"/>
              </a:rPr>
              <a:t>Volumétrie de l’IR et segmentation ISR et autres approches ESG</a:t>
            </a:r>
            <a:endParaRPr lang="fr-FR" sz="2400" b="1" dirty="0">
              <a:solidFill>
                <a:srgbClr val="A51C72"/>
              </a:solidFill>
            </a:endParaRPr>
          </a:p>
        </p:txBody>
      </p:sp>
      <p:sp>
        <p:nvSpPr>
          <p:cNvPr id="4" name="Espace réservé du contenu 2"/>
          <p:cNvSpPr txBox="1">
            <a:spLocks/>
          </p:cNvSpPr>
          <p:nvPr/>
        </p:nvSpPr>
        <p:spPr>
          <a:xfrm>
            <a:off x="1251248" y="6351231"/>
            <a:ext cx="7138918" cy="480605"/>
          </a:xfrm>
          <a:prstGeom prst="rect">
            <a:avLst/>
          </a:prstGeom>
        </p:spPr>
        <p:txBody>
          <a:bodyPr/>
          <a:lstStyle>
            <a:lvl1pPr marL="342900" indent="-342900" algn="l" rtl="0" eaLnBrk="0" fontAlgn="base" hangingPunct="0">
              <a:lnSpc>
                <a:spcPct val="150000"/>
              </a:lnSpc>
              <a:spcBef>
                <a:spcPct val="20000"/>
              </a:spcBef>
              <a:spcAft>
                <a:spcPct val="0"/>
              </a:spcAft>
              <a:buClr>
                <a:srgbClr val="A51C72"/>
              </a:buClr>
              <a:buChar char="&gt;"/>
              <a:defRPr sz="21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just">
              <a:lnSpc>
                <a:spcPct val="100000"/>
              </a:lnSpc>
              <a:buNone/>
            </a:pPr>
            <a:r>
              <a:rPr lang="fr-FR" sz="1400" kern="0" dirty="0" smtClean="0">
                <a:solidFill>
                  <a:srgbClr val="000000"/>
                </a:solidFill>
              </a:rPr>
              <a:t>* Hors stratégies d’exclusion seule. En tenant compte des stratégies d’exclusion, l’encours IR s’établit à 1 848 mds€.</a:t>
            </a:r>
            <a:endParaRPr lang="fr-FR" sz="1400" kern="0" dirty="0"/>
          </a:p>
        </p:txBody>
      </p:sp>
      <p:pic>
        <p:nvPicPr>
          <p:cNvPr id="5" name="Image 4"/>
          <p:cNvPicPr>
            <a:picLocks noChangeAspect="1"/>
          </p:cNvPicPr>
          <p:nvPr/>
        </p:nvPicPr>
        <p:blipFill>
          <a:blip r:embed="rId2"/>
          <a:stretch>
            <a:fillRect/>
          </a:stretch>
        </p:blipFill>
        <p:spPr>
          <a:xfrm>
            <a:off x="1368479" y="3225332"/>
            <a:ext cx="6039251" cy="2924715"/>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9458" y="5673969"/>
            <a:ext cx="1763931" cy="1340214"/>
          </a:xfrm>
          <a:prstGeom prst="rect">
            <a:avLst/>
          </a:prstGeom>
        </p:spPr>
      </p:pic>
    </p:spTree>
    <p:extLst>
      <p:ext uri="{BB962C8B-B14F-4D97-AF65-F5344CB8AC3E}">
        <p14:creationId xmlns:p14="http://schemas.microsoft.com/office/powerpoint/2010/main" val="18952134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288968" y="695130"/>
            <a:ext cx="8018331" cy="42473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defTabSz="959023" rtl="0" eaLnBrk="1" latinLnBrk="0" hangingPunct="1">
              <a:lnSpc>
                <a:spcPct val="90000"/>
              </a:lnSpc>
              <a:spcBef>
                <a:spcPct val="0"/>
              </a:spcBef>
              <a:buNone/>
              <a:defRPr sz="4615" kern="1200">
                <a:solidFill>
                  <a:schemeClr val="tx1"/>
                </a:solidFill>
                <a:latin typeface="+mj-lt"/>
                <a:ea typeface="+mj-ea"/>
                <a:cs typeface="+mj-cs"/>
              </a:defRPr>
            </a:lvl1pPr>
          </a:lstStyle>
          <a:p>
            <a:r>
              <a:rPr lang="fr-FR" sz="2400" b="1" dirty="0" smtClean="0">
                <a:solidFill>
                  <a:srgbClr val="A51C72"/>
                </a:solidFill>
                <a:latin typeface="Rotis Semi Serif Std" pitchFamily="18" charset="0"/>
              </a:rPr>
              <a:t>Ventilation des encours ISR par stratégie dominante </a:t>
            </a:r>
            <a:endParaRPr lang="fr-FR" sz="2400" b="1" dirty="0">
              <a:solidFill>
                <a:srgbClr val="A51C72"/>
              </a:solidFill>
            </a:endParaRPr>
          </a:p>
        </p:txBody>
      </p:sp>
      <p:sp>
        <p:nvSpPr>
          <p:cNvPr id="3" name="Espace réservé du contenu 2"/>
          <p:cNvSpPr txBox="1">
            <a:spLocks/>
          </p:cNvSpPr>
          <p:nvPr/>
        </p:nvSpPr>
        <p:spPr>
          <a:xfrm>
            <a:off x="1002553" y="6344076"/>
            <a:ext cx="7050360" cy="480605"/>
          </a:xfrm>
          <a:prstGeom prst="rect">
            <a:avLst/>
          </a:prstGeom>
        </p:spPr>
        <p:txBody>
          <a:bodyPr/>
          <a:lstStyle>
            <a:lvl1pPr marL="239756" indent="-239756" algn="l" defTabSz="959023" rtl="0" eaLnBrk="1" latinLnBrk="0" hangingPunct="1">
              <a:lnSpc>
                <a:spcPct val="90000"/>
              </a:lnSpc>
              <a:spcBef>
                <a:spcPts val="1049"/>
              </a:spcBef>
              <a:buFont typeface="Arial" panose="020B0604020202020204" pitchFamily="34" charset="0"/>
              <a:buChar char="•"/>
              <a:defRPr sz="2937" kern="1200">
                <a:solidFill>
                  <a:schemeClr val="tx1"/>
                </a:solidFill>
                <a:latin typeface="+mn-lt"/>
                <a:ea typeface="+mn-ea"/>
                <a:cs typeface="+mn-cs"/>
              </a:defRPr>
            </a:lvl1pPr>
            <a:lvl2pPr marL="719267" indent="-239756" algn="l" defTabSz="959023" rtl="0" eaLnBrk="1" latinLnBrk="0" hangingPunct="1">
              <a:lnSpc>
                <a:spcPct val="90000"/>
              </a:lnSpc>
              <a:spcBef>
                <a:spcPts val="524"/>
              </a:spcBef>
              <a:buFont typeface="Arial" panose="020B0604020202020204" pitchFamily="34" charset="0"/>
              <a:buChar char="•"/>
              <a:defRPr sz="2517" kern="1200">
                <a:solidFill>
                  <a:schemeClr val="tx1"/>
                </a:solidFill>
                <a:latin typeface="+mn-lt"/>
                <a:ea typeface="+mn-ea"/>
                <a:cs typeface="+mn-cs"/>
              </a:defRPr>
            </a:lvl2pPr>
            <a:lvl3pPr marL="1198778" indent="-239756" algn="l" defTabSz="959023" rtl="0" eaLnBrk="1" latinLnBrk="0" hangingPunct="1">
              <a:lnSpc>
                <a:spcPct val="90000"/>
              </a:lnSpc>
              <a:spcBef>
                <a:spcPts val="524"/>
              </a:spcBef>
              <a:buFont typeface="Arial" panose="020B0604020202020204" pitchFamily="34" charset="0"/>
              <a:buChar char="•"/>
              <a:defRPr sz="2098" kern="1200">
                <a:solidFill>
                  <a:schemeClr val="tx1"/>
                </a:solidFill>
                <a:latin typeface="+mn-lt"/>
                <a:ea typeface="+mn-ea"/>
                <a:cs typeface="+mn-cs"/>
              </a:defRPr>
            </a:lvl3pPr>
            <a:lvl4pPr marL="1678290"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4pPr>
            <a:lvl5pPr marL="2157801"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5pPr>
            <a:lvl6pPr marL="2637312"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6pPr>
            <a:lvl7pPr marL="3116824"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7pPr>
            <a:lvl8pPr marL="3596335"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8pPr>
            <a:lvl9pPr marL="4075847"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9pPr>
          </a:lstStyle>
          <a:p>
            <a:pPr algn="just">
              <a:lnSpc>
                <a:spcPct val="100000"/>
              </a:lnSpc>
              <a:buFont typeface="Wingdings" panose="05000000000000000000" pitchFamily="2" charset="2"/>
              <a:buChar char="§"/>
            </a:pPr>
            <a:r>
              <a:rPr lang="fr-FR" sz="1400" smtClean="0">
                <a:solidFill>
                  <a:srgbClr val="000000"/>
                </a:solidFill>
              </a:rPr>
              <a:t>Les stratégies Best in class et Best in </a:t>
            </a:r>
            <a:r>
              <a:rPr lang="fr-FR" sz="1400" dirty="0" err="1" smtClean="0">
                <a:solidFill>
                  <a:srgbClr val="000000"/>
                </a:solidFill>
              </a:rPr>
              <a:t>universe</a:t>
            </a:r>
            <a:r>
              <a:rPr lang="fr-FR" sz="1400" dirty="0" smtClean="0">
                <a:solidFill>
                  <a:srgbClr val="000000"/>
                </a:solidFill>
              </a:rPr>
              <a:t> sont largement dominantes dans l’offre ISR.</a:t>
            </a:r>
            <a:endParaRPr lang="fr-FR" dirty="0"/>
          </a:p>
        </p:txBody>
      </p:sp>
      <p:pic>
        <p:nvPicPr>
          <p:cNvPr id="4" name="Image 3"/>
          <p:cNvPicPr>
            <a:picLocks noChangeAspect="1"/>
          </p:cNvPicPr>
          <p:nvPr/>
        </p:nvPicPr>
        <p:blipFill>
          <a:blip r:embed="rId2"/>
          <a:stretch>
            <a:fillRect/>
          </a:stretch>
        </p:blipFill>
        <p:spPr>
          <a:xfrm>
            <a:off x="466007" y="1453662"/>
            <a:ext cx="8151903" cy="4560276"/>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9458" y="5673969"/>
            <a:ext cx="1763931" cy="1340214"/>
          </a:xfrm>
          <a:prstGeom prst="rect">
            <a:avLst/>
          </a:prstGeom>
        </p:spPr>
      </p:pic>
    </p:spTree>
    <p:extLst>
      <p:ext uri="{BB962C8B-B14F-4D97-AF65-F5344CB8AC3E}">
        <p14:creationId xmlns:p14="http://schemas.microsoft.com/office/powerpoint/2010/main" val="8703343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916161" y="371353"/>
            <a:ext cx="7931224" cy="42473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defTabSz="959023" rtl="0" eaLnBrk="1" latinLnBrk="0" hangingPunct="1">
              <a:lnSpc>
                <a:spcPct val="90000"/>
              </a:lnSpc>
              <a:spcBef>
                <a:spcPct val="0"/>
              </a:spcBef>
              <a:buNone/>
              <a:defRPr sz="4615" kern="1200">
                <a:solidFill>
                  <a:schemeClr val="tx1"/>
                </a:solidFill>
                <a:latin typeface="+mj-lt"/>
                <a:ea typeface="+mj-ea"/>
                <a:cs typeface="+mj-cs"/>
              </a:defRPr>
            </a:lvl1pPr>
          </a:lstStyle>
          <a:p>
            <a:r>
              <a:rPr lang="fr-FR" sz="2400" b="1" smtClean="0">
                <a:solidFill>
                  <a:srgbClr val="A51C72"/>
                </a:solidFill>
                <a:latin typeface="Rotis Semi Serif Std" pitchFamily="18" charset="0"/>
              </a:rPr>
              <a:t>Répartition de l’encours ISR par type de clientèle</a:t>
            </a:r>
            <a:endParaRPr lang="fr-FR" sz="2400" b="1" dirty="0">
              <a:solidFill>
                <a:srgbClr val="A51C72"/>
              </a:solidFill>
            </a:endParaRPr>
          </a:p>
        </p:txBody>
      </p:sp>
      <p:sp>
        <p:nvSpPr>
          <p:cNvPr id="3" name="Espace réservé du contenu 2"/>
          <p:cNvSpPr txBox="1">
            <a:spLocks/>
          </p:cNvSpPr>
          <p:nvPr/>
        </p:nvSpPr>
        <p:spPr>
          <a:xfrm>
            <a:off x="5652120" y="1648741"/>
            <a:ext cx="4863480" cy="936104"/>
          </a:xfrm>
          <a:prstGeom prst="rect">
            <a:avLst/>
          </a:prstGeom>
        </p:spPr>
        <p:txBody>
          <a:bodyPr/>
          <a:lstStyle>
            <a:lvl1pPr marL="239756" indent="-239756" algn="l" defTabSz="959023" rtl="0" eaLnBrk="1" latinLnBrk="0" hangingPunct="1">
              <a:lnSpc>
                <a:spcPct val="90000"/>
              </a:lnSpc>
              <a:spcBef>
                <a:spcPts val="1049"/>
              </a:spcBef>
              <a:buFont typeface="Arial" panose="020B0604020202020204" pitchFamily="34" charset="0"/>
              <a:buChar char="•"/>
              <a:defRPr sz="2937" kern="1200">
                <a:solidFill>
                  <a:schemeClr val="tx1"/>
                </a:solidFill>
                <a:latin typeface="+mn-lt"/>
                <a:ea typeface="+mn-ea"/>
                <a:cs typeface="+mn-cs"/>
              </a:defRPr>
            </a:lvl1pPr>
            <a:lvl2pPr marL="719267" indent="-239756" algn="l" defTabSz="959023" rtl="0" eaLnBrk="1" latinLnBrk="0" hangingPunct="1">
              <a:lnSpc>
                <a:spcPct val="90000"/>
              </a:lnSpc>
              <a:spcBef>
                <a:spcPts val="524"/>
              </a:spcBef>
              <a:buFont typeface="Arial" panose="020B0604020202020204" pitchFamily="34" charset="0"/>
              <a:buChar char="•"/>
              <a:defRPr sz="2517" kern="1200">
                <a:solidFill>
                  <a:schemeClr val="tx1"/>
                </a:solidFill>
                <a:latin typeface="+mn-lt"/>
                <a:ea typeface="+mn-ea"/>
                <a:cs typeface="+mn-cs"/>
              </a:defRPr>
            </a:lvl2pPr>
            <a:lvl3pPr marL="1198778" indent="-239756" algn="l" defTabSz="959023" rtl="0" eaLnBrk="1" latinLnBrk="0" hangingPunct="1">
              <a:lnSpc>
                <a:spcPct val="90000"/>
              </a:lnSpc>
              <a:spcBef>
                <a:spcPts val="524"/>
              </a:spcBef>
              <a:buFont typeface="Arial" panose="020B0604020202020204" pitchFamily="34" charset="0"/>
              <a:buChar char="•"/>
              <a:defRPr sz="2098" kern="1200">
                <a:solidFill>
                  <a:schemeClr val="tx1"/>
                </a:solidFill>
                <a:latin typeface="+mn-lt"/>
                <a:ea typeface="+mn-ea"/>
                <a:cs typeface="+mn-cs"/>
              </a:defRPr>
            </a:lvl3pPr>
            <a:lvl4pPr marL="1678290"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4pPr>
            <a:lvl5pPr marL="2157801"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5pPr>
            <a:lvl6pPr marL="2637312"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6pPr>
            <a:lvl7pPr marL="3116824"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7pPr>
            <a:lvl8pPr marL="3596335"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8pPr>
            <a:lvl9pPr marL="4075847"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9pPr>
          </a:lstStyle>
          <a:p>
            <a:pPr marL="0" indent="0" algn="just">
              <a:lnSpc>
                <a:spcPct val="100000"/>
              </a:lnSpc>
              <a:buFont typeface="Arial" panose="020B0604020202020204" pitchFamily="34" charset="0"/>
              <a:buNone/>
            </a:pPr>
            <a:r>
              <a:rPr lang="fr-FR" sz="1400" dirty="0" smtClean="0">
                <a:solidFill>
                  <a:srgbClr val="000000"/>
                </a:solidFill>
              </a:rPr>
              <a:t>Les mandats ISR sont gérés exclusivement pour des investisseurs institutionnels</a:t>
            </a:r>
            <a:endParaRPr lang="fr-FR" dirty="0"/>
          </a:p>
        </p:txBody>
      </p:sp>
      <p:sp>
        <p:nvSpPr>
          <p:cNvPr id="4" name="Espace réservé du contenu 2"/>
          <p:cNvSpPr txBox="1">
            <a:spLocks/>
          </p:cNvSpPr>
          <p:nvPr/>
        </p:nvSpPr>
        <p:spPr>
          <a:xfrm>
            <a:off x="767457" y="1181142"/>
            <a:ext cx="4273465" cy="313135"/>
          </a:xfrm>
          <a:prstGeom prst="rect">
            <a:avLst/>
          </a:prstGeom>
        </p:spPr>
        <p:txBody>
          <a:bodyPr/>
          <a:lstStyle>
            <a:lvl1pPr marL="342900" indent="-342900" algn="l" rtl="0" eaLnBrk="0" fontAlgn="base" hangingPunct="0">
              <a:lnSpc>
                <a:spcPct val="150000"/>
              </a:lnSpc>
              <a:spcBef>
                <a:spcPct val="20000"/>
              </a:spcBef>
              <a:spcAft>
                <a:spcPct val="0"/>
              </a:spcAft>
              <a:buClr>
                <a:srgbClr val="A51C72"/>
              </a:buClr>
              <a:buChar char="&gt;"/>
              <a:defRPr sz="21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gn="just">
              <a:lnSpc>
                <a:spcPct val="100000"/>
              </a:lnSpc>
              <a:buFont typeface="Wingdings" panose="05000000000000000000" pitchFamily="2" charset="2"/>
              <a:buChar char="§"/>
            </a:pPr>
            <a:r>
              <a:rPr lang="fr-FR" sz="2000" b="1" kern="0" dirty="0" smtClean="0">
                <a:solidFill>
                  <a:srgbClr val="000000"/>
                </a:solidFill>
              </a:rPr>
              <a:t>Fonds d’investissement (156mds€)</a:t>
            </a:r>
            <a:endParaRPr lang="fr-FR" sz="2000" b="1" kern="0" dirty="0"/>
          </a:p>
        </p:txBody>
      </p:sp>
      <p:sp>
        <p:nvSpPr>
          <p:cNvPr id="5" name="Espace réservé du contenu 2"/>
          <p:cNvSpPr txBox="1">
            <a:spLocks/>
          </p:cNvSpPr>
          <p:nvPr/>
        </p:nvSpPr>
        <p:spPr>
          <a:xfrm>
            <a:off x="5652120" y="1173606"/>
            <a:ext cx="3384376" cy="313135"/>
          </a:xfrm>
          <a:prstGeom prst="rect">
            <a:avLst/>
          </a:prstGeom>
        </p:spPr>
        <p:txBody>
          <a:bodyPr/>
          <a:lstStyle>
            <a:lvl1pPr marL="342900" indent="-342900" algn="l" rtl="0" eaLnBrk="0" fontAlgn="base" hangingPunct="0">
              <a:lnSpc>
                <a:spcPct val="150000"/>
              </a:lnSpc>
              <a:spcBef>
                <a:spcPct val="20000"/>
              </a:spcBef>
              <a:spcAft>
                <a:spcPct val="0"/>
              </a:spcAft>
              <a:buClr>
                <a:srgbClr val="A51C72"/>
              </a:buClr>
              <a:buChar char="&gt;"/>
              <a:defRPr sz="21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gn="just">
              <a:lnSpc>
                <a:spcPct val="100000"/>
              </a:lnSpc>
              <a:buFont typeface="Wingdings" panose="05000000000000000000" pitchFamily="2" charset="2"/>
              <a:buChar char="§"/>
            </a:pPr>
            <a:r>
              <a:rPr lang="fr-FR" sz="2000" b="1" kern="0" dirty="0" smtClean="0">
                <a:solidFill>
                  <a:srgbClr val="000000"/>
                </a:solidFill>
              </a:rPr>
              <a:t>Mandats (154 mds€)</a:t>
            </a:r>
            <a:endParaRPr lang="fr-FR" sz="2000" b="1" kern="0" dirty="0"/>
          </a:p>
        </p:txBody>
      </p:sp>
      <p:pic>
        <p:nvPicPr>
          <p:cNvPr id="6" name="Image 5"/>
          <p:cNvPicPr>
            <a:picLocks noChangeAspect="1"/>
          </p:cNvPicPr>
          <p:nvPr/>
        </p:nvPicPr>
        <p:blipFill>
          <a:blip r:embed="rId2" cstate="print"/>
          <a:stretch>
            <a:fillRect/>
          </a:stretch>
        </p:blipFill>
        <p:spPr>
          <a:xfrm>
            <a:off x="767456" y="2296530"/>
            <a:ext cx="7391805" cy="4870899"/>
          </a:xfrm>
          <a:prstGeom prst="rect">
            <a:avLst/>
          </a:prstGeom>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9458" y="5673969"/>
            <a:ext cx="1763931" cy="1340214"/>
          </a:xfrm>
          <a:prstGeom prst="rect">
            <a:avLst/>
          </a:prstGeom>
        </p:spPr>
      </p:pic>
    </p:spTree>
    <p:extLst>
      <p:ext uri="{BB962C8B-B14F-4D97-AF65-F5344CB8AC3E}">
        <p14:creationId xmlns:p14="http://schemas.microsoft.com/office/powerpoint/2010/main" val="19231587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691680" y="549941"/>
            <a:ext cx="7272808" cy="46166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defTabSz="959023" rtl="0" eaLnBrk="1" latinLnBrk="0" hangingPunct="1">
              <a:lnSpc>
                <a:spcPct val="90000"/>
              </a:lnSpc>
              <a:spcBef>
                <a:spcPct val="0"/>
              </a:spcBef>
              <a:buNone/>
              <a:defRPr sz="4615" kern="1200">
                <a:solidFill>
                  <a:schemeClr val="tx1"/>
                </a:solidFill>
                <a:latin typeface="+mj-lt"/>
                <a:ea typeface="+mj-ea"/>
                <a:cs typeface="+mj-cs"/>
              </a:defRPr>
            </a:lvl1pPr>
          </a:lstStyle>
          <a:p>
            <a:r>
              <a:rPr lang="fr-FR" sz="2400" b="1" dirty="0" smtClean="0">
                <a:solidFill>
                  <a:srgbClr val="A51C72"/>
                </a:solidFill>
                <a:latin typeface="Rotis Semi Serif Std" pitchFamily="18" charset="0"/>
              </a:rPr>
              <a:t>Répartition de l’encours ISR par classe d’actifs</a:t>
            </a:r>
            <a:endParaRPr lang="fr-FR" sz="2400" b="1" dirty="0">
              <a:solidFill>
                <a:srgbClr val="A51C72"/>
              </a:solidFill>
            </a:endParaRPr>
          </a:p>
        </p:txBody>
      </p:sp>
      <p:sp>
        <p:nvSpPr>
          <p:cNvPr id="3" name="Espace réservé du contenu 2"/>
          <p:cNvSpPr txBox="1">
            <a:spLocks/>
          </p:cNvSpPr>
          <p:nvPr/>
        </p:nvSpPr>
        <p:spPr>
          <a:xfrm>
            <a:off x="5652119" y="1898131"/>
            <a:ext cx="4267735" cy="778993"/>
          </a:xfrm>
          <a:prstGeom prst="rect">
            <a:avLst/>
          </a:prstGeom>
        </p:spPr>
        <p:txBody>
          <a:bodyPr/>
          <a:lstStyle>
            <a:lvl1pPr marL="239756" indent="-239756" algn="l" defTabSz="959023" rtl="0" eaLnBrk="1" latinLnBrk="0" hangingPunct="1">
              <a:lnSpc>
                <a:spcPct val="90000"/>
              </a:lnSpc>
              <a:spcBef>
                <a:spcPts val="1049"/>
              </a:spcBef>
              <a:buFont typeface="Arial" panose="020B0604020202020204" pitchFamily="34" charset="0"/>
              <a:buChar char="•"/>
              <a:defRPr sz="2937" kern="1200">
                <a:solidFill>
                  <a:schemeClr val="tx1"/>
                </a:solidFill>
                <a:latin typeface="+mn-lt"/>
                <a:ea typeface="+mn-ea"/>
                <a:cs typeface="+mn-cs"/>
              </a:defRPr>
            </a:lvl1pPr>
            <a:lvl2pPr marL="719267" indent="-239756" algn="l" defTabSz="959023" rtl="0" eaLnBrk="1" latinLnBrk="0" hangingPunct="1">
              <a:lnSpc>
                <a:spcPct val="90000"/>
              </a:lnSpc>
              <a:spcBef>
                <a:spcPts val="524"/>
              </a:spcBef>
              <a:buFont typeface="Arial" panose="020B0604020202020204" pitchFamily="34" charset="0"/>
              <a:buChar char="•"/>
              <a:defRPr sz="2517" kern="1200">
                <a:solidFill>
                  <a:schemeClr val="tx1"/>
                </a:solidFill>
                <a:latin typeface="+mn-lt"/>
                <a:ea typeface="+mn-ea"/>
                <a:cs typeface="+mn-cs"/>
              </a:defRPr>
            </a:lvl2pPr>
            <a:lvl3pPr marL="1198778" indent="-239756" algn="l" defTabSz="959023" rtl="0" eaLnBrk="1" latinLnBrk="0" hangingPunct="1">
              <a:lnSpc>
                <a:spcPct val="90000"/>
              </a:lnSpc>
              <a:spcBef>
                <a:spcPts val="524"/>
              </a:spcBef>
              <a:buFont typeface="Arial" panose="020B0604020202020204" pitchFamily="34" charset="0"/>
              <a:buChar char="•"/>
              <a:defRPr sz="2098" kern="1200">
                <a:solidFill>
                  <a:schemeClr val="tx1"/>
                </a:solidFill>
                <a:latin typeface="+mn-lt"/>
                <a:ea typeface="+mn-ea"/>
                <a:cs typeface="+mn-cs"/>
              </a:defRPr>
            </a:lvl3pPr>
            <a:lvl4pPr marL="1678290"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4pPr>
            <a:lvl5pPr marL="2157801"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5pPr>
            <a:lvl6pPr marL="2637312"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6pPr>
            <a:lvl7pPr marL="3116824"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7pPr>
            <a:lvl8pPr marL="3596335"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8pPr>
            <a:lvl9pPr marL="4075847"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9pPr>
          </a:lstStyle>
          <a:p>
            <a:pPr marL="0" indent="0" algn="just">
              <a:lnSpc>
                <a:spcPct val="100000"/>
              </a:lnSpc>
              <a:buFont typeface="Arial" panose="020B0604020202020204" pitchFamily="34" charset="0"/>
              <a:buNone/>
            </a:pPr>
            <a:r>
              <a:rPr lang="fr-FR" sz="1400" dirty="0" smtClean="0">
                <a:solidFill>
                  <a:srgbClr val="000000"/>
                </a:solidFill>
              </a:rPr>
              <a:t>Les encours des mandats ISR sont orientés à 90% vers les obligations, principalement « </a:t>
            </a:r>
            <a:r>
              <a:rPr lang="fr-FR" sz="1400" dirty="0" err="1" smtClean="0">
                <a:solidFill>
                  <a:srgbClr val="000000"/>
                </a:solidFill>
              </a:rPr>
              <a:t>corporates</a:t>
            </a:r>
            <a:r>
              <a:rPr lang="fr-FR" sz="1400" dirty="0" smtClean="0">
                <a:solidFill>
                  <a:srgbClr val="000000"/>
                </a:solidFill>
              </a:rPr>
              <a:t> ». </a:t>
            </a:r>
            <a:endParaRPr lang="fr-FR" sz="1400" dirty="0">
              <a:solidFill>
                <a:srgbClr val="000000"/>
              </a:solidFill>
            </a:endParaRPr>
          </a:p>
        </p:txBody>
      </p:sp>
      <p:sp>
        <p:nvSpPr>
          <p:cNvPr id="4" name="Espace réservé du contenu 2"/>
          <p:cNvSpPr txBox="1">
            <a:spLocks/>
          </p:cNvSpPr>
          <p:nvPr/>
        </p:nvSpPr>
        <p:spPr>
          <a:xfrm>
            <a:off x="810346" y="1422996"/>
            <a:ext cx="4260418" cy="459662"/>
          </a:xfrm>
          <a:prstGeom prst="rect">
            <a:avLst/>
          </a:prstGeom>
        </p:spPr>
        <p:txBody>
          <a:bodyPr/>
          <a:lstStyle>
            <a:lvl1pPr marL="342900" indent="-342900" algn="l" rtl="0" eaLnBrk="0" fontAlgn="base" hangingPunct="0">
              <a:lnSpc>
                <a:spcPct val="150000"/>
              </a:lnSpc>
              <a:spcBef>
                <a:spcPct val="20000"/>
              </a:spcBef>
              <a:spcAft>
                <a:spcPct val="0"/>
              </a:spcAft>
              <a:buClr>
                <a:srgbClr val="A51C72"/>
              </a:buClr>
              <a:buChar char="&gt;"/>
              <a:defRPr sz="21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gn="just">
              <a:lnSpc>
                <a:spcPct val="100000"/>
              </a:lnSpc>
              <a:buFont typeface="Wingdings" panose="05000000000000000000" pitchFamily="2" charset="2"/>
              <a:buChar char="§"/>
            </a:pPr>
            <a:r>
              <a:rPr lang="fr-FR" sz="2000" b="1" kern="0" dirty="0" smtClean="0">
                <a:solidFill>
                  <a:srgbClr val="000000"/>
                </a:solidFill>
              </a:rPr>
              <a:t>Fonds d’investissement (156 mds€)</a:t>
            </a:r>
            <a:endParaRPr lang="fr-FR" sz="2000" b="1" kern="0" dirty="0"/>
          </a:p>
        </p:txBody>
      </p:sp>
      <p:sp>
        <p:nvSpPr>
          <p:cNvPr id="5" name="Espace réservé du contenu 2"/>
          <p:cNvSpPr txBox="1">
            <a:spLocks/>
          </p:cNvSpPr>
          <p:nvPr/>
        </p:nvSpPr>
        <p:spPr>
          <a:xfrm>
            <a:off x="5652119" y="1422996"/>
            <a:ext cx="4701270" cy="459662"/>
          </a:xfrm>
          <a:prstGeom prst="rect">
            <a:avLst/>
          </a:prstGeom>
        </p:spPr>
        <p:txBody>
          <a:bodyPr/>
          <a:lstStyle>
            <a:lvl1pPr marL="342900" indent="-342900" algn="l" rtl="0" eaLnBrk="0" fontAlgn="base" hangingPunct="0">
              <a:lnSpc>
                <a:spcPct val="150000"/>
              </a:lnSpc>
              <a:spcBef>
                <a:spcPct val="20000"/>
              </a:spcBef>
              <a:spcAft>
                <a:spcPct val="0"/>
              </a:spcAft>
              <a:buClr>
                <a:srgbClr val="A51C72"/>
              </a:buClr>
              <a:buChar char="&gt;"/>
              <a:defRPr sz="21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gn="just">
              <a:lnSpc>
                <a:spcPct val="100000"/>
              </a:lnSpc>
              <a:buFont typeface="Wingdings" panose="05000000000000000000" pitchFamily="2" charset="2"/>
              <a:buChar char="§"/>
            </a:pPr>
            <a:r>
              <a:rPr lang="fr-FR" sz="2000" b="1" kern="0" dirty="0" smtClean="0">
                <a:solidFill>
                  <a:srgbClr val="000000"/>
                </a:solidFill>
              </a:rPr>
              <a:t>Mandats (154 mds€)</a:t>
            </a:r>
            <a:endParaRPr lang="fr-FR" sz="2000" b="1" kern="0" dirty="0"/>
          </a:p>
        </p:txBody>
      </p:sp>
      <p:pic>
        <p:nvPicPr>
          <p:cNvPr id="6" name="Image 5"/>
          <p:cNvPicPr>
            <a:picLocks noChangeAspect="1"/>
          </p:cNvPicPr>
          <p:nvPr/>
        </p:nvPicPr>
        <p:blipFill>
          <a:blip r:embed="rId2"/>
          <a:stretch>
            <a:fillRect/>
          </a:stretch>
        </p:blipFill>
        <p:spPr>
          <a:xfrm>
            <a:off x="-1" y="2427734"/>
            <a:ext cx="7231443" cy="4765229"/>
          </a:xfrm>
          <a:prstGeom prst="rect">
            <a:avLst/>
          </a:prstGeom>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9458" y="5673969"/>
            <a:ext cx="1763931" cy="1340214"/>
          </a:xfrm>
          <a:prstGeom prst="rect">
            <a:avLst/>
          </a:prstGeom>
        </p:spPr>
      </p:pic>
    </p:spTree>
    <p:extLst>
      <p:ext uri="{BB962C8B-B14F-4D97-AF65-F5344CB8AC3E}">
        <p14:creationId xmlns:p14="http://schemas.microsoft.com/office/powerpoint/2010/main" val="17793255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55216" y="640793"/>
            <a:ext cx="10840679" cy="75713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defTabSz="959023" rtl="0" eaLnBrk="1" latinLnBrk="0" hangingPunct="1">
              <a:lnSpc>
                <a:spcPct val="90000"/>
              </a:lnSpc>
              <a:spcBef>
                <a:spcPct val="0"/>
              </a:spcBef>
              <a:buNone/>
              <a:defRPr sz="4615" kern="1200">
                <a:solidFill>
                  <a:schemeClr val="tx1"/>
                </a:solidFill>
                <a:latin typeface="+mj-lt"/>
                <a:ea typeface="+mj-ea"/>
                <a:cs typeface="+mj-cs"/>
              </a:defRPr>
            </a:lvl1pPr>
          </a:lstStyle>
          <a:p>
            <a:pPr algn="ctr"/>
            <a:r>
              <a:rPr lang="fr-FR" sz="2400" b="1" dirty="0" smtClean="0">
                <a:solidFill>
                  <a:srgbClr val="A51C72"/>
                </a:solidFill>
                <a:latin typeface="Rotis Semi Serif Std" pitchFamily="18" charset="0"/>
              </a:rPr>
              <a:t>Ventilation des encours des autres approches ESG </a:t>
            </a:r>
          </a:p>
          <a:p>
            <a:pPr algn="ctr"/>
            <a:r>
              <a:rPr lang="fr-FR" sz="2400" b="1" dirty="0" smtClean="0">
                <a:solidFill>
                  <a:srgbClr val="A51C72"/>
                </a:solidFill>
                <a:latin typeface="Rotis Semi Serif Std" pitchFamily="18" charset="0"/>
              </a:rPr>
              <a:t>par stratégie dominante </a:t>
            </a:r>
            <a:endParaRPr lang="fr-FR" sz="2400" b="1" dirty="0">
              <a:solidFill>
                <a:srgbClr val="A51C72"/>
              </a:solidFill>
            </a:endParaRPr>
          </a:p>
        </p:txBody>
      </p:sp>
      <p:pic>
        <p:nvPicPr>
          <p:cNvPr id="4" name="Image 3"/>
          <p:cNvPicPr>
            <a:picLocks noChangeAspect="1"/>
          </p:cNvPicPr>
          <p:nvPr/>
        </p:nvPicPr>
        <p:blipFill>
          <a:blip r:embed="rId2" cstate="print"/>
          <a:stretch>
            <a:fillRect/>
          </a:stretch>
        </p:blipFill>
        <p:spPr>
          <a:xfrm>
            <a:off x="1173056" y="1397923"/>
            <a:ext cx="7814236" cy="5344937"/>
          </a:xfrm>
          <a:prstGeom prst="rect">
            <a:avLst/>
          </a:prstGeom>
        </p:spPr>
      </p:pic>
      <p:sp>
        <p:nvSpPr>
          <p:cNvPr id="3" name="Espace réservé du contenu 2"/>
          <p:cNvSpPr txBox="1">
            <a:spLocks/>
          </p:cNvSpPr>
          <p:nvPr/>
        </p:nvSpPr>
        <p:spPr>
          <a:xfrm>
            <a:off x="667456" y="6533578"/>
            <a:ext cx="6264696" cy="480605"/>
          </a:xfrm>
          <a:prstGeom prst="rect">
            <a:avLst/>
          </a:prstGeom>
        </p:spPr>
        <p:txBody>
          <a:bodyPr/>
          <a:lstStyle>
            <a:lvl1pPr marL="239756" indent="-239756" algn="l" defTabSz="959023" rtl="0" eaLnBrk="1" latinLnBrk="0" hangingPunct="1">
              <a:lnSpc>
                <a:spcPct val="90000"/>
              </a:lnSpc>
              <a:spcBef>
                <a:spcPts val="1049"/>
              </a:spcBef>
              <a:buFont typeface="Arial" panose="020B0604020202020204" pitchFamily="34" charset="0"/>
              <a:buChar char="•"/>
              <a:defRPr sz="2937" kern="1200">
                <a:solidFill>
                  <a:schemeClr val="tx1"/>
                </a:solidFill>
                <a:latin typeface="+mn-lt"/>
                <a:ea typeface="+mn-ea"/>
                <a:cs typeface="+mn-cs"/>
              </a:defRPr>
            </a:lvl1pPr>
            <a:lvl2pPr marL="719267" indent="-239756" algn="l" defTabSz="959023" rtl="0" eaLnBrk="1" latinLnBrk="0" hangingPunct="1">
              <a:lnSpc>
                <a:spcPct val="90000"/>
              </a:lnSpc>
              <a:spcBef>
                <a:spcPts val="524"/>
              </a:spcBef>
              <a:buFont typeface="Arial" panose="020B0604020202020204" pitchFamily="34" charset="0"/>
              <a:buChar char="•"/>
              <a:defRPr sz="2517" kern="1200">
                <a:solidFill>
                  <a:schemeClr val="tx1"/>
                </a:solidFill>
                <a:latin typeface="+mn-lt"/>
                <a:ea typeface="+mn-ea"/>
                <a:cs typeface="+mn-cs"/>
              </a:defRPr>
            </a:lvl2pPr>
            <a:lvl3pPr marL="1198778" indent="-239756" algn="l" defTabSz="959023" rtl="0" eaLnBrk="1" latinLnBrk="0" hangingPunct="1">
              <a:lnSpc>
                <a:spcPct val="90000"/>
              </a:lnSpc>
              <a:spcBef>
                <a:spcPts val="524"/>
              </a:spcBef>
              <a:buFont typeface="Arial" panose="020B0604020202020204" pitchFamily="34" charset="0"/>
              <a:buChar char="•"/>
              <a:defRPr sz="2098" kern="1200">
                <a:solidFill>
                  <a:schemeClr val="tx1"/>
                </a:solidFill>
                <a:latin typeface="+mn-lt"/>
                <a:ea typeface="+mn-ea"/>
                <a:cs typeface="+mn-cs"/>
              </a:defRPr>
            </a:lvl3pPr>
            <a:lvl4pPr marL="1678290"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4pPr>
            <a:lvl5pPr marL="2157801"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5pPr>
            <a:lvl6pPr marL="2637312"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6pPr>
            <a:lvl7pPr marL="3116824"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7pPr>
            <a:lvl8pPr marL="3596335"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8pPr>
            <a:lvl9pPr marL="4075847"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9pPr>
          </a:lstStyle>
          <a:p>
            <a:pPr algn="just">
              <a:lnSpc>
                <a:spcPct val="100000"/>
              </a:lnSpc>
              <a:buFont typeface="Wingdings" panose="05000000000000000000" pitchFamily="2" charset="2"/>
              <a:buChar char="§"/>
            </a:pPr>
            <a:r>
              <a:rPr lang="fr-FR" sz="1400" dirty="0" smtClean="0">
                <a:solidFill>
                  <a:srgbClr val="000000"/>
                </a:solidFill>
              </a:rPr>
              <a:t>Les encours des autres approches ESG se partagent entre les stratégies d’exclusion et d’intégration</a:t>
            </a:r>
            <a:endParaRPr lang="fr-FR"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9458" y="5673969"/>
            <a:ext cx="1763931" cy="1340214"/>
          </a:xfrm>
          <a:prstGeom prst="rect">
            <a:avLst/>
          </a:prstGeom>
        </p:spPr>
      </p:pic>
    </p:spTree>
    <p:extLst>
      <p:ext uri="{BB962C8B-B14F-4D97-AF65-F5344CB8AC3E}">
        <p14:creationId xmlns:p14="http://schemas.microsoft.com/office/powerpoint/2010/main" val="9081059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066291" y="558247"/>
            <a:ext cx="3957963" cy="42473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defTabSz="959023" rtl="0" eaLnBrk="1" latinLnBrk="0" hangingPunct="1">
              <a:lnSpc>
                <a:spcPct val="90000"/>
              </a:lnSpc>
              <a:spcBef>
                <a:spcPct val="0"/>
              </a:spcBef>
              <a:buNone/>
              <a:defRPr sz="4615" kern="1200">
                <a:solidFill>
                  <a:schemeClr val="tx1"/>
                </a:solidFill>
                <a:latin typeface="+mj-lt"/>
                <a:ea typeface="+mj-ea"/>
                <a:cs typeface="+mj-cs"/>
              </a:defRPr>
            </a:lvl1pPr>
          </a:lstStyle>
          <a:p>
            <a:r>
              <a:rPr lang="fr-FR" sz="2400" b="1" smtClean="0">
                <a:solidFill>
                  <a:srgbClr val="A51C72"/>
                </a:solidFill>
                <a:latin typeface="Rotis Semi Serif Std" pitchFamily="18" charset="0"/>
              </a:rPr>
              <a:t>Gestion des controverses</a:t>
            </a:r>
            <a:endParaRPr lang="fr-FR" sz="2400" b="1" dirty="0">
              <a:solidFill>
                <a:srgbClr val="A51C72"/>
              </a:solidFill>
            </a:endParaRPr>
          </a:p>
        </p:txBody>
      </p:sp>
      <p:sp>
        <p:nvSpPr>
          <p:cNvPr id="3" name="Espace réservé du contenu 2"/>
          <p:cNvSpPr txBox="1">
            <a:spLocks/>
          </p:cNvSpPr>
          <p:nvPr/>
        </p:nvSpPr>
        <p:spPr>
          <a:xfrm>
            <a:off x="611560" y="1153059"/>
            <a:ext cx="9488404" cy="770619"/>
          </a:xfrm>
          <a:prstGeom prst="rect">
            <a:avLst/>
          </a:prstGeom>
        </p:spPr>
        <p:txBody>
          <a:bodyPr/>
          <a:lstStyle>
            <a:lvl1pPr marL="239756" indent="-239756" algn="l" defTabSz="959023" rtl="0" eaLnBrk="1" latinLnBrk="0" hangingPunct="1">
              <a:lnSpc>
                <a:spcPct val="90000"/>
              </a:lnSpc>
              <a:spcBef>
                <a:spcPts val="1049"/>
              </a:spcBef>
              <a:buFont typeface="Arial" panose="020B0604020202020204" pitchFamily="34" charset="0"/>
              <a:buChar char="•"/>
              <a:defRPr sz="2937" kern="1200">
                <a:solidFill>
                  <a:schemeClr val="tx1"/>
                </a:solidFill>
                <a:latin typeface="+mn-lt"/>
                <a:ea typeface="+mn-ea"/>
                <a:cs typeface="+mn-cs"/>
              </a:defRPr>
            </a:lvl1pPr>
            <a:lvl2pPr marL="719267" indent="-239756" algn="l" defTabSz="959023" rtl="0" eaLnBrk="1" latinLnBrk="0" hangingPunct="1">
              <a:lnSpc>
                <a:spcPct val="90000"/>
              </a:lnSpc>
              <a:spcBef>
                <a:spcPts val="524"/>
              </a:spcBef>
              <a:buFont typeface="Arial" panose="020B0604020202020204" pitchFamily="34" charset="0"/>
              <a:buChar char="•"/>
              <a:defRPr sz="2517" kern="1200">
                <a:solidFill>
                  <a:schemeClr val="tx1"/>
                </a:solidFill>
                <a:latin typeface="+mn-lt"/>
                <a:ea typeface="+mn-ea"/>
                <a:cs typeface="+mn-cs"/>
              </a:defRPr>
            </a:lvl2pPr>
            <a:lvl3pPr marL="1198778" indent="-239756" algn="l" defTabSz="959023" rtl="0" eaLnBrk="1" latinLnBrk="0" hangingPunct="1">
              <a:lnSpc>
                <a:spcPct val="90000"/>
              </a:lnSpc>
              <a:spcBef>
                <a:spcPts val="524"/>
              </a:spcBef>
              <a:buFont typeface="Arial" panose="020B0604020202020204" pitchFamily="34" charset="0"/>
              <a:buChar char="•"/>
              <a:defRPr sz="2098" kern="1200">
                <a:solidFill>
                  <a:schemeClr val="tx1"/>
                </a:solidFill>
                <a:latin typeface="+mn-lt"/>
                <a:ea typeface="+mn-ea"/>
                <a:cs typeface="+mn-cs"/>
              </a:defRPr>
            </a:lvl3pPr>
            <a:lvl4pPr marL="1678290"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4pPr>
            <a:lvl5pPr marL="2157801"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5pPr>
            <a:lvl6pPr marL="2637312"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6pPr>
            <a:lvl7pPr marL="3116824"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7pPr>
            <a:lvl8pPr marL="3596335"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8pPr>
            <a:lvl9pPr marL="4075847"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9pPr>
          </a:lstStyle>
          <a:p>
            <a:pPr algn="just">
              <a:lnSpc>
                <a:spcPct val="100000"/>
              </a:lnSpc>
              <a:buFont typeface="Wingdings" panose="05000000000000000000" pitchFamily="2" charset="2"/>
              <a:buChar char="§"/>
            </a:pPr>
            <a:r>
              <a:rPr lang="fr-FR" sz="2000" dirty="0" smtClean="0">
                <a:solidFill>
                  <a:srgbClr val="000000"/>
                </a:solidFill>
              </a:rPr>
              <a:t>Les 4/5 des SGP déclarent avoir, au niveau de la société de gestion, une politique de gestion des controverses. Parmi celles-ci, les sociétés privilégient :</a:t>
            </a:r>
          </a:p>
          <a:p>
            <a:pPr lvl="2" algn="just">
              <a:buClr>
                <a:srgbClr val="A51C72"/>
              </a:buClr>
              <a:buFont typeface="Wingdings" panose="05000000000000000000" pitchFamily="2" charset="2"/>
              <a:buChar char="ü"/>
            </a:pPr>
            <a:r>
              <a:rPr lang="fr-FR" sz="2000" dirty="0" smtClean="0">
                <a:solidFill>
                  <a:srgbClr val="000000"/>
                </a:solidFill>
              </a:rPr>
              <a:t>Pour la gestion ISR : la réévaluation de la note ESG </a:t>
            </a:r>
          </a:p>
          <a:p>
            <a:pPr lvl="2" algn="just">
              <a:buClr>
                <a:srgbClr val="A51C72"/>
              </a:buClr>
              <a:buFont typeface="Wingdings" panose="05000000000000000000" pitchFamily="2" charset="2"/>
              <a:buChar char="ü"/>
            </a:pPr>
            <a:r>
              <a:rPr lang="fr-FR" sz="2000" dirty="0" smtClean="0">
                <a:solidFill>
                  <a:srgbClr val="000000"/>
                </a:solidFill>
              </a:rPr>
              <a:t>Pour la gestion des autres approches ESG : l’engagement</a:t>
            </a:r>
          </a:p>
          <a:p>
            <a:pPr algn="just">
              <a:lnSpc>
                <a:spcPct val="100000"/>
              </a:lnSpc>
              <a:buFont typeface="Wingdings" panose="05000000000000000000" pitchFamily="2" charset="2"/>
              <a:buChar char="§"/>
            </a:pPr>
            <a:endParaRPr lang="fr-FR" sz="2000" dirty="0" smtClean="0">
              <a:solidFill>
                <a:srgbClr val="000000"/>
              </a:solidFill>
            </a:endParaRPr>
          </a:p>
          <a:p>
            <a:pPr marL="0" indent="0">
              <a:lnSpc>
                <a:spcPct val="100000"/>
              </a:lnSpc>
              <a:buFont typeface="Arial" panose="020B0604020202020204" pitchFamily="34" charset="0"/>
              <a:buNone/>
            </a:pPr>
            <a:endParaRPr lang="fr-FR" sz="2000" dirty="0"/>
          </a:p>
        </p:txBody>
      </p:sp>
      <p:pic>
        <p:nvPicPr>
          <p:cNvPr id="4" name="Image 3"/>
          <p:cNvPicPr>
            <a:picLocks noChangeAspect="1"/>
          </p:cNvPicPr>
          <p:nvPr/>
        </p:nvPicPr>
        <p:blipFill>
          <a:blip r:embed="rId2" cstate="print"/>
          <a:stretch>
            <a:fillRect/>
          </a:stretch>
        </p:blipFill>
        <p:spPr>
          <a:xfrm>
            <a:off x="806465" y="2509790"/>
            <a:ext cx="7159899" cy="4504393"/>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9458" y="5673969"/>
            <a:ext cx="1763931" cy="1340214"/>
          </a:xfrm>
          <a:prstGeom prst="rect">
            <a:avLst/>
          </a:prstGeom>
        </p:spPr>
      </p:pic>
    </p:spTree>
    <p:extLst>
      <p:ext uri="{BB962C8B-B14F-4D97-AF65-F5344CB8AC3E}">
        <p14:creationId xmlns:p14="http://schemas.microsoft.com/office/powerpoint/2010/main" val="5905280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669976" y="494029"/>
            <a:ext cx="7272808" cy="75713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defTabSz="959023" rtl="0" eaLnBrk="1" latinLnBrk="0" hangingPunct="1">
              <a:lnSpc>
                <a:spcPct val="90000"/>
              </a:lnSpc>
              <a:spcBef>
                <a:spcPct val="0"/>
              </a:spcBef>
              <a:buNone/>
              <a:defRPr sz="4615" kern="1200">
                <a:solidFill>
                  <a:schemeClr val="tx1"/>
                </a:solidFill>
                <a:latin typeface="+mj-lt"/>
                <a:ea typeface="+mj-ea"/>
                <a:cs typeface="+mj-cs"/>
              </a:defRPr>
            </a:lvl1pPr>
          </a:lstStyle>
          <a:p>
            <a:pPr algn="ctr"/>
            <a:r>
              <a:rPr lang="fr-FR" sz="2400" b="1" dirty="0" smtClean="0">
                <a:solidFill>
                  <a:srgbClr val="A51C72"/>
                </a:solidFill>
                <a:latin typeface="Rotis Semi Serif Std" pitchFamily="18" charset="0"/>
              </a:rPr>
              <a:t>Principaux indicateurs de performance ESG publiés dans le cadre de la gestion d’OPC ISR</a:t>
            </a:r>
            <a:endParaRPr lang="fr-FR" sz="2400" b="1" dirty="0">
              <a:solidFill>
                <a:srgbClr val="A51C72"/>
              </a:solidFill>
            </a:endParaRPr>
          </a:p>
        </p:txBody>
      </p:sp>
      <p:sp>
        <p:nvSpPr>
          <p:cNvPr id="3" name="Espace réservé du contenu 2"/>
          <p:cNvSpPr txBox="1">
            <a:spLocks/>
          </p:cNvSpPr>
          <p:nvPr/>
        </p:nvSpPr>
        <p:spPr>
          <a:xfrm>
            <a:off x="388752" y="1696713"/>
            <a:ext cx="7992888" cy="3234157"/>
          </a:xfrm>
          <a:prstGeom prst="rect">
            <a:avLst/>
          </a:prstGeom>
        </p:spPr>
        <p:txBody>
          <a:bodyPr/>
          <a:lstStyle>
            <a:lvl1pPr marL="239756" indent="-239756" algn="l" defTabSz="959023" rtl="0" eaLnBrk="1" latinLnBrk="0" hangingPunct="1">
              <a:lnSpc>
                <a:spcPct val="90000"/>
              </a:lnSpc>
              <a:spcBef>
                <a:spcPts val="1049"/>
              </a:spcBef>
              <a:buFont typeface="Arial" panose="020B0604020202020204" pitchFamily="34" charset="0"/>
              <a:buChar char="•"/>
              <a:defRPr sz="2937" kern="1200">
                <a:solidFill>
                  <a:schemeClr val="tx1"/>
                </a:solidFill>
                <a:latin typeface="+mn-lt"/>
                <a:ea typeface="+mn-ea"/>
                <a:cs typeface="+mn-cs"/>
              </a:defRPr>
            </a:lvl1pPr>
            <a:lvl2pPr marL="719267" indent="-239756" algn="l" defTabSz="959023" rtl="0" eaLnBrk="1" latinLnBrk="0" hangingPunct="1">
              <a:lnSpc>
                <a:spcPct val="90000"/>
              </a:lnSpc>
              <a:spcBef>
                <a:spcPts val="524"/>
              </a:spcBef>
              <a:buFont typeface="Arial" panose="020B0604020202020204" pitchFamily="34" charset="0"/>
              <a:buChar char="•"/>
              <a:defRPr sz="2517" kern="1200">
                <a:solidFill>
                  <a:schemeClr val="tx1"/>
                </a:solidFill>
                <a:latin typeface="+mn-lt"/>
                <a:ea typeface="+mn-ea"/>
                <a:cs typeface="+mn-cs"/>
              </a:defRPr>
            </a:lvl2pPr>
            <a:lvl3pPr marL="1198778" indent="-239756" algn="l" defTabSz="959023" rtl="0" eaLnBrk="1" latinLnBrk="0" hangingPunct="1">
              <a:lnSpc>
                <a:spcPct val="90000"/>
              </a:lnSpc>
              <a:spcBef>
                <a:spcPts val="524"/>
              </a:spcBef>
              <a:buFont typeface="Arial" panose="020B0604020202020204" pitchFamily="34" charset="0"/>
              <a:buChar char="•"/>
              <a:defRPr sz="2098" kern="1200">
                <a:solidFill>
                  <a:schemeClr val="tx1"/>
                </a:solidFill>
                <a:latin typeface="+mn-lt"/>
                <a:ea typeface="+mn-ea"/>
                <a:cs typeface="+mn-cs"/>
              </a:defRPr>
            </a:lvl3pPr>
            <a:lvl4pPr marL="1678290"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4pPr>
            <a:lvl5pPr marL="2157801"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5pPr>
            <a:lvl6pPr marL="2637312"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6pPr>
            <a:lvl7pPr marL="3116824"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7pPr>
            <a:lvl8pPr marL="3596335"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8pPr>
            <a:lvl9pPr marL="4075847" indent="-239756" algn="l" defTabSz="959023" rtl="0" eaLnBrk="1" latinLnBrk="0" hangingPunct="1">
              <a:lnSpc>
                <a:spcPct val="90000"/>
              </a:lnSpc>
              <a:spcBef>
                <a:spcPts val="524"/>
              </a:spcBef>
              <a:buFont typeface="Arial" panose="020B0604020202020204" pitchFamily="34" charset="0"/>
              <a:buChar char="•"/>
              <a:defRPr sz="1888" kern="1200">
                <a:solidFill>
                  <a:schemeClr val="tx1"/>
                </a:solidFill>
                <a:latin typeface="+mn-lt"/>
                <a:ea typeface="+mn-ea"/>
                <a:cs typeface="+mn-cs"/>
              </a:defRPr>
            </a:lvl9pPr>
          </a:lstStyle>
          <a:p>
            <a:pPr algn="just">
              <a:lnSpc>
                <a:spcPct val="100000"/>
              </a:lnSpc>
              <a:buFont typeface="Wingdings" panose="05000000000000000000" pitchFamily="2" charset="2"/>
              <a:buChar char="§"/>
            </a:pPr>
            <a:r>
              <a:rPr lang="fr-FR" sz="2000" i="1" u="sng" dirty="0" smtClean="0">
                <a:solidFill>
                  <a:srgbClr val="000000"/>
                </a:solidFill>
              </a:rPr>
              <a:t>Environnement</a:t>
            </a:r>
            <a:r>
              <a:rPr lang="fr-FR" sz="2000" dirty="0" smtClean="0">
                <a:solidFill>
                  <a:srgbClr val="000000"/>
                </a:solidFill>
              </a:rPr>
              <a:t> : CO2 (empreinte carbone, intensité carbone, économies, scénario 2°C), part verte, part brune, consommation eau, empreinte eau, intensité hydrique…</a:t>
            </a:r>
          </a:p>
          <a:p>
            <a:pPr algn="just">
              <a:lnSpc>
                <a:spcPct val="100000"/>
              </a:lnSpc>
              <a:buFont typeface="Wingdings" panose="05000000000000000000" pitchFamily="2" charset="2"/>
              <a:buChar char="§"/>
            </a:pPr>
            <a:endParaRPr lang="fr-FR" sz="2000" dirty="0" smtClean="0">
              <a:solidFill>
                <a:srgbClr val="000000"/>
              </a:solidFill>
            </a:endParaRPr>
          </a:p>
          <a:p>
            <a:pPr algn="just">
              <a:lnSpc>
                <a:spcPct val="100000"/>
              </a:lnSpc>
              <a:buFont typeface="Wingdings" panose="05000000000000000000" pitchFamily="2" charset="2"/>
              <a:buChar char="§"/>
            </a:pPr>
            <a:r>
              <a:rPr lang="fr-FR" sz="2000" i="1" u="sng" dirty="0" smtClean="0">
                <a:solidFill>
                  <a:srgbClr val="000000"/>
                </a:solidFill>
              </a:rPr>
              <a:t>Social</a:t>
            </a:r>
            <a:r>
              <a:rPr lang="fr-FR" sz="2000" dirty="0" smtClean="0">
                <a:solidFill>
                  <a:srgbClr val="000000"/>
                </a:solidFill>
              </a:rPr>
              <a:t> : taux de turnover, taux d’accidents, taux d’absentéisme, variation d’emplois, heures de formation, représentativité des femmes aux postes d'encadrement, controverses relatives aux droits de l'homme, conventions collectives, politique de fidélisation des salariés, gestion des carrières, attractivité de la marque employeur…</a:t>
            </a:r>
          </a:p>
          <a:p>
            <a:pPr algn="just">
              <a:lnSpc>
                <a:spcPct val="100000"/>
              </a:lnSpc>
              <a:buFont typeface="Wingdings" panose="05000000000000000000" pitchFamily="2" charset="2"/>
              <a:buChar char="§"/>
            </a:pPr>
            <a:endParaRPr lang="fr-FR" sz="2000" dirty="0" smtClean="0">
              <a:solidFill>
                <a:srgbClr val="000000"/>
              </a:solidFill>
            </a:endParaRPr>
          </a:p>
          <a:p>
            <a:pPr algn="just">
              <a:lnSpc>
                <a:spcPct val="100000"/>
              </a:lnSpc>
              <a:buFont typeface="Wingdings" panose="05000000000000000000" pitchFamily="2" charset="2"/>
              <a:buChar char="§"/>
            </a:pPr>
            <a:r>
              <a:rPr lang="fr-FR" sz="2000" i="1" u="sng" dirty="0" smtClean="0">
                <a:solidFill>
                  <a:srgbClr val="000000"/>
                </a:solidFill>
              </a:rPr>
              <a:t>Gouvernance</a:t>
            </a:r>
            <a:r>
              <a:rPr lang="fr-FR" sz="2000" dirty="0" smtClean="0">
                <a:solidFill>
                  <a:srgbClr val="000000"/>
                </a:solidFill>
              </a:rPr>
              <a:t> : taux d’administrateurs indépendants, taux de femmes au CA, rémunération de l'exécutif indexée aux critères ESG, politique anti-corruption et travail des enfants, indépendance des auditeurs, ouverture aux actionnaires minoritaires, séparation postes PDG et Président, compétences de l’équipe dirigeante…</a:t>
            </a:r>
          </a:p>
          <a:p>
            <a:pPr algn="just">
              <a:lnSpc>
                <a:spcPct val="100000"/>
              </a:lnSpc>
              <a:buFont typeface="Wingdings" panose="05000000000000000000" pitchFamily="2" charset="2"/>
              <a:buChar char="§"/>
            </a:pPr>
            <a:endParaRPr lang="fr-FR" sz="1400" dirty="0" smtClean="0">
              <a:solidFill>
                <a:srgbClr val="000000"/>
              </a:solidFill>
            </a:endParaRPr>
          </a:p>
          <a:p>
            <a:pPr>
              <a:lnSpc>
                <a:spcPct val="100000"/>
              </a:lnSpc>
              <a:buFont typeface="Wingdings" panose="05000000000000000000" pitchFamily="2" charset="2"/>
              <a:buChar char="§"/>
            </a:pPr>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9458" y="5673969"/>
            <a:ext cx="1763931" cy="1340214"/>
          </a:xfrm>
          <a:prstGeom prst="rect">
            <a:avLst/>
          </a:prstGeom>
        </p:spPr>
      </p:pic>
    </p:spTree>
    <p:extLst>
      <p:ext uri="{BB962C8B-B14F-4D97-AF65-F5344CB8AC3E}">
        <p14:creationId xmlns:p14="http://schemas.microsoft.com/office/powerpoint/2010/main" val="12613533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0" y="2571061"/>
            <a:ext cx="10685463" cy="2584450"/>
          </a:xfrm>
        </p:spPr>
        <p:txBody>
          <a:bodyPr>
            <a:normAutofit/>
          </a:bodyPr>
          <a:lstStyle/>
          <a:p>
            <a:pPr marL="0" indent="0">
              <a:spcBef>
                <a:spcPts val="1259"/>
              </a:spcBef>
              <a:spcAft>
                <a:spcPts val="1259"/>
              </a:spcAft>
              <a:buNone/>
            </a:pPr>
            <a:endParaRPr lang="fr-FR" b="1" dirty="0">
              <a:latin typeface="Century Gothic" charset="0"/>
              <a:ea typeface="Century Gothic" charset="0"/>
              <a:cs typeface="Century Gothic" charset="0"/>
            </a:endParaRPr>
          </a:p>
          <a:p>
            <a:pPr marL="0" indent="0" algn="ctr">
              <a:spcBef>
                <a:spcPts val="1259"/>
              </a:spcBef>
              <a:spcAft>
                <a:spcPts val="1259"/>
              </a:spcAft>
              <a:buNone/>
            </a:pPr>
            <a:r>
              <a:rPr lang="fr-FR" sz="3600" b="1" dirty="0">
                <a:latin typeface="Century Gothic" charset="0"/>
                <a:ea typeface="Century Gothic" charset="0"/>
                <a:cs typeface="Century Gothic" charset="0"/>
              </a:rPr>
              <a:t>Frédéric </a:t>
            </a:r>
            <a:r>
              <a:rPr lang="fr-FR" sz="3600" b="1" dirty="0" err="1">
                <a:latin typeface="Century Gothic" charset="0"/>
                <a:ea typeface="Century Gothic" charset="0"/>
                <a:cs typeface="Century Gothic" charset="0"/>
              </a:rPr>
              <a:t>Vuillod</a:t>
            </a:r>
            <a:endParaRPr lang="fr-FR" sz="3600" dirty="0">
              <a:latin typeface="Century Gothic" charset="0"/>
              <a:ea typeface="Century Gothic" charset="0"/>
              <a:cs typeface="Century Gothic" charset="0"/>
            </a:endParaRPr>
          </a:p>
          <a:p>
            <a:pPr marL="0" indent="0" algn="ctr">
              <a:spcBef>
                <a:spcPts val="1259"/>
              </a:spcBef>
              <a:spcAft>
                <a:spcPts val="1259"/>
              </a:spcAft>
              <a:buNone/>
            </a:pPr>
            <a:r>
              <a:rPr lang="fr-FR" sz="3200" dirty="0">
                <a:latin typeface="Century Gothic" charset="0"/>
                <a:ea typeface="Century Gothic" charset="0"/>
                <a:cs typeface="Century Gothic" charset="0"/>
              </a:rPr>
              <a:t>Président-Fondateur – </a:t>
            </a:r>
            <a:r>
              <a:rPr lang="fr-FR" sz="3200" dirty="0" err="1">
                <a:latin typeface="Century Gothic" charset="0"/>
                <a:ea typeface="Century Gothic" charset="0"/>
                <a:cs typeface="Century Gothic" charset="0"/>
              </a:rPr>
              <a:t>Mediatico</a:t>
            </a:r>
            <a:r>
              <a:rPr lang="fr-FR" sz="3200" dirty="0">
                <a:latin typeface="Century Gothic" charset="0"/>
                <a:ea typeface="Century Gothic" charset="0"/>
                <a:cs typeface="Century Gothic" charset="0"/>
              </a:rPr>
              <a:t> </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44" y="79921"/>
            <a:ext cx="3737676" cy="1324997"/>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4530" y="6542906"/>
            <a:ext cx="2717341" cy="523242"/>
          </a:xfrm>
          <a:prstGeom prst="rect">
            <a:avLst/>
          </a:prstGeom>
        </p:spPr>
      </p:pic>
      <p:pic>
        <p:nvPicPr>
          <p:cNvPr id="7" name="Image 6">
            <a:extLst>
              <a:ext uri="{FF2B5EF4-FFF2-40B4-BE49-F238E27FC236}">
                <a16:creationId xmlns="" xmlns:a16="http://schemas.microsoft.com/office/drawing/2014/main" id="{68DE12FE-04AC-654D-8BC2-A02C4AA8B5EB}"/>
              </a:ext>
            </a:extLst>
          </p:cNvPr>
          <p:cNvPicPr>
            <a:picLocks noChangeAspect="1"/>
          </p:cNvPicPr>
          <p:nvPr/>
        </p:nvPicPr>
        <p:blipFill>
          <a:blip r:embed="rId4"/>
          <a:stretch>
            <a:fillRect/>
          </a:stretch>
        </p:blipFill>
        <p:spPr>
          <a:xfrm>
            <a:off x="5764695" y="225693"/>
            <a:ext cx="4821260" cy="1163752"/>
          </a:xfrm>
          <a:prstGeom prst="rect">
            <a:avLst/>
          </a:prstGeom>
        </p:spPr>
      </p:pic>
      <p:sp>
        <p:nvSpPr>
          <p:cNvPr id="8" name="Rectangle 7"/>
          <p:cNvSpPr/>
          <p:nvPr/>
        </p:nvSpPr>
        <p:spPr>
          <a:xfrm>
            <a:off x="0" y="1520289"/>
            <a:ext cx="10685463" cy="45719"/>
          </a:xfrm>
          <a:prstGeom prst="rect">
            <a:avLst/>
          </a:prstGeom>
          <a:solidFill>
            <a:srgbClr val="4BA3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785446" y="6502886"/>
            <a:ext cx="3638625" cy="584775"/>
          </a:xfrm>
          <a:prstGeom prst="rect">
            <a:avLst/>
          </a:prstGeom>
          <a:noFill/>
        </p:spPr>
        <p:txBody>
          <a:bodyPr wrap="none" rtlCol="0">
            <a:spAutoFit/>
          </a:bodyPr>
          <a:lstStyle/>
          <a:p>
            <a:r>
              <a:rPr lang="fr-FR" sz="3200" dirty="0" smtClean="0">
                <a:solidFill>
                  <a:srgbClr val="4BA39C"/>
                </a:solidFill>
              </a:rPr>
              <a:t>#financeresponsable</a:t>
            </a:r>
            <a:endParaRPr lang="fr-FR" sz="3200" dirty="0">
              <a:solidFill>
                <a:srgbClr val="4BA39C"/>
              </a:solidFill>
            </a:endParaRPr>
          </a:p>
        </p:txBody>
      </p:sp>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48" y="6440055"/>
            <a:ext cx="716267" cy="716267"/>
          </a:xfrm>
          <a:prstGeom prst="rect">
            <a:avLst/>
          </a:prstGeom>
        </p:spPr>
      </p:pic>
    </p:spTree>
    <p:extLst>
      <p:ext uri="{BB962C8B-B14F-4D97-AF65-F5344CB8AC3E}">
        <p14:creationId xmlns:p14="http://schemas.microsoft.com/office/powerpoint/2010/main" val="8679730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762000" y="2132364"/>
            <a:ext cx="8610600" cy="4562942"/>
          </a:xfrm>
        </p:spPr>
        <p:txBody>
          <a:bodyPr>
            <a:normAutofit/>
          </a:bodyPr>
          <a:lstStyle/>
          <a:p>
            <a:pPr marL="0" indent="0">
              <a:spcBef>
                <a:spcPts val="0"/>
              </a:spcBef>
              <a:buNone/>
            </a:pPr>
            <a:r>
              <a:rPr lang="fr-FR" sz="2400" b="1" dirty="0">
                <a:latin typeface="Century Gothic" charset="0"/>
                <a:ea typeface="Century Gothic" charset="0"/>
                <a:cs typeface="Century Gothic" charset="0"/>
              </a:rPr>
              <a:t>Émilie </a:t>
            </a:r>
            <a:r>
              <a:rPr lang="fr-FR" sz="2400" b="1" dirty="0" err="1" smtClean="0">
                <a:latin typeface="Century Gothic" charset="0"/>
                <a:ea typeface="Century Gothic" charset="0"/>
                <a:cs typeface="Century Gothic" charset="0"/>
              </a:rPr>
              <a:t>Beral</a:t>
            </a:r>
            <a:r>
              <a:rPr lang="fr-FR" sz="2400" dirty="0" smtClean="0">
                <a:latin typeface="Century Gothic" charset="0"/>
                <a:ea typeface="Century Gothic" charset="0"/>
                <a:cs typeface="Century Gothic" charset="0"/>
              </a:rPr>
              <a:t> </a:t>
            </a:r>
          </a:p>
          <a:p>
            <a:pPr marL="0" indent="0">
              <a:spcBef>
                <a:spcPts val="300"/>
              </a:spcBef>
              <a:buNone/>
            </a:pPr>
            <a:r>
              <a:rPr lang="fr-FR" sz="2000" dirty="0" smtClean="0">
                <a:latin typeface="Century Gothic" charset="0"/>
                <a:ea typeface="Century Gothic" charset="0"/>
                <a:cs typeface="Century Gothic" charset="0"/>
              </a:rPr>
              <a:t>Directrice </a:t>
            </a:r>
            <a:r>
              <a:rPr lang="fr-FR" sz="2000" dirty="0">
                <a:latin typeface="Century Gothic" charset="0"/>
                <a:ea typeface="Century Gothic" charset="0"/>
                <a:cs typeface="Century Gothic" charset="0"/>
              </a:rPr>
              <a:t>des Opérations de </a:t>
            </a:r>
            <a:r>
              <a:rPr lang="fr-FR" sz="2000" dirty="0" err="1">
                <a:latin typeface="Century Gothic" charset="0"/>
                <a:ea typeface="Century Gothic" charset="0"/>
                <a:cs typeface="Century Gothic" charset="0"/>
              </a:rPr>
              <a:t>Vigeo</a:t>
            </a:r>
            <a:r>
              <a:rPr lang="fr-FR" sz="2000" dirty="0">
                <a:latin typeface="Century Gothic" charset="0"/>
                <a:ea typeface="Century Gothic" charset="0"/>
                <a:cs typeface="Century Gothic" charset="0"/>
              </a:rPr>
              <a:t> </a:t>
            </a:r>
            <a:r>
              <a:rPr lang="fr-FR" sz="2000" dirty="0" err="1" smtClean="0">
                <a:latin typeface="Century Gothic" charset="0"/>
                <a:ea typeface="Century Gothic" charset="0"/>
                <a:cs typeface="Century Gothic" charset="0"/>
              </a:rPr>
              <a:t>Eiris</a:t>
            </a:r>
            <a:endParaRPr lang="fr-FR" sz="2000" dirty="0" smtClean="0">
              <a:latin typeface="Century Gothic" charset="0"/>
              <a:ea typeface="Century Gothic" charset="0"/>
              <a:cs typeface="Century Gothic" charset="0"/>
            </a:endParaRPr>
          </a:p>
          <a:p>
            <a:pPr marL="0" indent="0">
              <a:spcBef>
                <a:spcPts val="0"/>
              </a:spcBef>
              <a:buNone/>
            </a:pPr>
            <a:endParaRPr lang="fr-FR" sz="2100" dirty="0">
              <a:latin typeface="Century Gothic" charset="0"/>
              <a:ea typeface="Century Gothic" charset="0"/>
              <a:cs typeface="Century Gothic" charset="0"/>
            </a:endParaRPr>
          </a:p>
          <a:p>
            <a:pPr marL="0" indent="0">
              <a:spcBef>
                <a:spcPts val="0"/>
              </a:spcBef>
              <a:buNone/>
            </a:pPr>
            <a:r>
              <a:rPr lang="fr-FR" sz="2400" b="1" dirty="0" err="1">
                <a:latin typeface="Century Gothic" charset="0"/>
                <a:ea typeface="Century Gothic" charset="0"/>
                <a:cs typeface="Century Gothic" charset="0"/>
              </a:rPr>
              <a:t>Roxana</a:t>
            </a:r>
            <a:r>
              <a:rPr lang="fr-FR" sz="2400" b="1" dirty="0">
                <a:latin typeface="Century Gothic" charset="0"/>
                <a:ea typeface="Century Gothic" charset="0"/>
                <a:cs typeface="Century Gothic" charset="0"/>
              </a:rPr>
              <a:t> </a:t>
            </a:r>
            <a:r>
              <a:rPr lang="fr-FR" sz="2400" b="1" dirty="0" err="1" smtClean="0">
                <a:latin typeface="Century Gothic" charset="0"/>
                <a:ea typeface="Century Gothic" charset="0"/>
                <a:cs typeface="Century Gothic" charset="0"/>
              </a:rPr>
              <a:t>Family</a:t>
            </a:r>
            <a:r>
              <a:rPr lang="fr-FR" sz="2400" dirty="0">
                <a:latin typeface="Century Gothic" charset="0"/>
                <a:ea typeface="Century Gothic" charset="0"/>
                <a:cs typeface="Century Gothic" charset="0"/>
              </a:rPr>
              <a:t> </a:t>
            </a:r>
            <a:endParaRPr lang="fr-FR" sz="2400" dirty="0" smtClean="0">
              <a:latin typeface="Century Gothic" charset="0"/>
              <a:ea typeface="Century Gothic" charset="0"/>
              <a:cs typeface="Century Gothic" charset="0"/>
            </a:endParaRPr>
          </a:p>
          <a:p>
            <a:pPr marL="0" indent="0">
              <a:spcBef>
                <a:spcPts val="300"/>
              </a:spcBef>
              <a:buNone/>
            </a:pPr>
            <a:r>
              <a:rPr lang="fr-FR" sz="2000" dirty="0" smtClean="0">
                <a:latin typeface="Century Gothic" charset="0"/>
                <a:ea typeface="Century Gothic" charset="0"/>
                <a:cs typeface="Century Gothic" charset="0"/>
              </a:rPr>
              <a:t>Directrice </a:t>
            </a:r>
            <a:r>
              <a:rPr lang="fr-FR" sz="2000" dirty="0">
                <a:latin typeface="Century Gothic" charset="0"/>
                <a:ea typeface="Century Gothic" charset="0"/>
                <a:cs typeface="Century Gothic" charset="0"/>
              </a:rPr>
              <a:t>de la Chaire-Master Droit et Éthique des </a:t>
            </a:r>
            <a:r>
              <a:rPr lang="fr-FR" sz="2000" dirty="0" smtClean="0">
                <a:latin typeface="Century Gothic" charset="0"/>
                <a:ea typeface="Century Gothic" charset="0"/>
                <a:cs typeface="Century Gothic" charset="0"/>
              </a:rPr>
              <a:t>affaires </a:t>
            </a:r>
          </a:p>
          <a:p>
            <a:pPr marL="0" indent="0">
              <a:spcBef>
                <a:spcPts val="300"/>
              </a:spcBef>
              <a:buNone/>
            </a:pPr>
            <a:r>
              <a:rPr lang="fr-FR" sz="2000" dirty="0" smtClean="0">
                <a:latin typeface="Century Gothic" charset="0"/>
                <a:ea typeface="Century Gothic" charset="0"/>
                <a:cs typeface="Century Gothic" charset="0"/>
              </a:rPr>
              <a:t>Université </a:t>
            </a:r>
            <a:r>
              <a:rPr lang="fr-FR" sz="2000" dirty="0">
                <a:latin typeface="Century Gothic" charset="0"/>
                <a:ea typeface="Century Gothic" charset="0"/>
                <a:cs typeface="Century Gothic" charset="0"/>
              </a:rPr>
              <a:t>de </a:t>
            </a:r>
            <a:r>
              <a:rPr lang="fr-FR" sz="2000" dirty="0" smtClean="0">
                <a:latin typeface="Century Gothic" charset="0"/>
                <a:ea typeface="Century Gothic" charset="0"/>
                <a:cs typeface="Century Gothic" charset="0"/>
              </a:rPr>
              <a:t>Cergy-Pontoise</a:t>
            </a:r>
          </a:p>
          <a:p>
            <a:pPr marL="0" indent="0">
              <a:spcBef>
                <a:spcPts val="0"/>
              </a:spcBef>
              <a:buNone/>
            </a:pPr>
            <a:endParaRPr lang="fr-FR" sz="2100" dirty="0">
              <a:latin typeface="Century Gothic" charset="0"/>
              <a:ea typeface="Century Gothic" charset="0"/>
              <a:cs typeface="Century Gothic" charset="0"/>
            </a:endParaRPr>
          </a:p>
          <a:p>
            <a:pPr marL="0" indent="0">
              <a:spcBef>
                <a:spcPts val="0"/>
              </a:spcBef>
              <a:buNone/>
            </a:pPr>
            <a:r>
              <a:rPr lang="fr-FR" sz="2400" b="1" dirty="0">
                <a:latin typeface="Century Gothic" charset="0"/>
                <a:ea typeface="Century Gothic" charset="0"/>
                <a:cs typeface="Century Gothic" charset="0"/>
              </a:rPr>
              <a:t>Marc-André </a:t>
            </a:r>
            <a:r>
              <a:rPr lang="fr-FR" sz="2400" b="1" dirty="0" err="1" smtClean="0">
                <a:latin typeface="Century Gothic" charset="0"/>
                <a:ea typeface="Century Gothic" charset="0"/>
                <a:cs typeface="Century Gothic" charset="0"/>
              </a:rPr>
              <a:t>Feffer</a:t>
            </a:r>
            <a:r>
              <a:rPr lang="fr-FR" sz="2400" dirty="0" smtClean="0">
                <a:latin typeface="Century Gothic" charset="0"/>
                <a:ea typeface="Century Gothic" charset="0"/>
                <a:cs typeface="Century Gothic" charset="0"/>
              </a:rPr>
              <a:t> </a:t>
            </a:r>
          </a:p>
          <a:p>
            <a:pPr marL="0" indent="0">
              <a:spcBef>
                <a:spcPts val="300"/>
              </a:spcBef>
              <a:buNone/>
            </a:pPr>
            <a:r>
              <a:rPr lang="fr-FR" sz="2000" dirty="0" smtClean="0">
                <a:latin typeface="Century Gothic" charset="0"/>
                <a:ea typeface="Century Gothic" charset="0"/>
                <a:cs typeface="Century Gothic" charset="0"/>
              </a:rPr>
              <a:t>Président </a:t>
            </a:r>
            <a:r>
              <a:rPr lang="fr-FR" sz="2000" dirty="0">
                <a:latin typeface="Century Gothic" charset="0"/>
                <a:ea typeface="Century Gothic" charset="0"/>
                <a:cs typeface="Century Gothic" charset="0"/>
              </a:rPr>
              <a:t>de Transparency International </a:t>
            </a:r>
            <a:r>
              <a:rPr lang="fr-FR" sz="2000" dirty="0" smtClean="0">
                <a:latin typeface="Century Gothic" charset="0"/>
                <a:ea typeface="Century Gothic" charset="0"/>
                <a:cs typeface="Century Gothic" charset="0"/>
              </a:rPr>
              <a:t>France</a:t>
            </a:r>
          </a:p>
          <a:p>
            <a:pPr marL="0" indent="0">
              <a:spcBef>
                <a:spcPts val="0"/>
              </a:spcBef>
              <a:buNone/>
            </a:pPr>
            <a:endParaRPr lang="fr-FR" sz="2100" dirty="0">
              <a:latin typeface="Century Gothic" charset="0"/>
              <a:ea typeface="Century Gothic" charset="0"/>
              <a:cs typeface="Century Gothic" charset="0"/>
            </a:endParaRPr>
          </a:p>
          <a:p>
            <a:pPr marL="0" indent="0">
              <a:spcBef>
                <a:spcPts val="0"/>
              </a:spcBef>
              <a:buNone/>
            </a:pPr>
            <a:r>
              <a:rPr lang="fr-FR" sz="2400" b="1" dirty="0">
                <a:latin typeface="Century Gothic" charset="0"/>
                <a:ea typeface="Century Gothic" charset="0"/>
                <a:cs typeface="Century Gothic" charset="0"/>
              </a:rPr>
              <a:t>Stéphanie </a:t>
            </a:r>
            <a:r>
              <a:rPr lang="fr-FR" sz="2400" b="1" dirty="0" err="1" smtClean="0">
                <a:latin typeface="Century Gothic" charset="0"/>
                <a:ea typeface="Century Gothic" charset="0"/>
                <a:cs typeface="Century Gothic" charset="0"/>
              </a:rPr>
              <a:t>Scouppe</a:t>
            </a:r>
            <a:r>
              <a:rPr lang="fr-FR" sz="2400" dirty="0" smtClean="0">
                <a:latin typeface="Century Gothic" charset="0"/>
                <a:ea typeface="Century Gothic" charset="0"/>
                <a:cs typeface="Century Gothic" charset="0"/>
              </a:rPr>
              <a:t> </a:t>
            </a:r>
          </a:p>
          <a:p>
            <a:pPr marL="0" indent="0">
              <a:spcBef>
                <a:spcPts val="300"/>
              </a:spcBef>
              <a:buNone/>
            </a:pPr>
            <a:r>
              <a:rPr lang="fr-FR" sz="2000" dirty="0" smtClean="0">
                <a:latin typeface="Century Gothic" charset="0"/>
                <a:ea typeface="Century Gothic" charset="0"/>
                <a:cs typeface="Century Gothic" charset="0"/>
              </a:rPr>
              <a:t>Administratrice </a:t>
            </a:r>
            <a:r>
              <a:rPr lang="fr-FR" sz="2000" dirty="0">
                <a:latin typeface="Century Gothic" charset="0"/>
                <a:ea typeface="Century Gothic" charset="0"/>
                <a:cs typeface="Century Gothic" charset="0"/>
              </a:rPr>
              <a:t>du Cercle de l'Éthique des </a:t>
            </a:r>
            <a:r>
              <a:rPr lang="fr-FR" sz="2000" dirty="0" smtClean="0">
                <a:latin typeface="Century Gothic" charset="0"/>
                <a:ea typeface="Century Gothic" charset="0"/>
                <a:cs typeface="Century Gothic" charset="0"/>
              </a:rPr>
              <a:t>affaires</a:t>
            </a:r>
          </a:p>
          <a:p>
            <a:pPr marL="0" indent="0">
              <a:spcBef>
                <a:spcPts val="300"/>
              </a:spcBef>
              <a:buNone/>
            </a:pPr>
            <a:r>
              <a:rPr lang="fr-FR" sz="2000" dirty="0" smtClean="0">
                <a:latin typeface="Century Gothic" charset="0"/>
                <a:ea typeface="Century Gothic" charset="0"/>
                <a:cs typeface="Century Gothic" charset="0"/>
              </a:rPr>
              <a:t>Direction </a:t>
            </a:r>
            <a:r>
              <a:rPr lang="fr-FR" sz="2000" dirty="0">
                <a:latin typeface="Century Gothic" charset="0"/>
                <a:ea typeface="Century Gothic" charset="0"/>
                <a:cs typeface="Century Gothic" charset="0"/>
              </a:rPr>
              <a:t>de la déontologie </a:t>
            </a:r>
            <a:r>
              <a:rPr lang="fr-FR" sz="2000" dirty="0" smtClean="0">
                <a:latin typeface="Century Gothic" charset="0"/>
                <a:ea typeface="Century Gothic" charset="0"/>
                <a:cs typeface="Century Gothic" charset="0"/>
              </a:rPr>
              <a:t>- ADP</a:t>
            </a:r>
            <a:endParaRPr lang="fr-FR" sz="3200" dirty="0" smtClean="0">
              <a:latin typeface="Century Gothic" charset="0"/>
              <a:ea typeface="Century Gothic" charset="0"/>
              <a:cs typeface="Century Gothic" charset="0"/>
            </a:endParaRPr>
          </a:p>
          <a:p>
            <a:pPr marL="0" indent="0" algn="ctr">
              <a:spcBef>
                <a:spcPts val="1259"/>
              </a:spcBef>
              <a:spcAft>
                <a:spcPts val="1259"/>
              </a:spcAft>
              <a:buNone/>
            </a:pPr>
            <a:endParaRPr lang="fr-FR" sz="3200" dirty="0">
              <a:latin typeface="Century Gothic" charset="0"/>
              <a:ea typeface="Century Gothic" charset="0"/>
              <a:cs typeface="Century Gothic" charset="0"/>
            </a:endParaRPr>
          </a:p>
          <a:p>
            <a:pPr marL="0" indent="0" algn="ctr">
              <a:spcBef>
                <a:spcPts val="1259"/>
              </a:spcBef>
              <a:spcAft>
                <a:spcPts val="1259"/>
              </a:spcAft>
              <a:buNone/>
            </a:pPr>
            <a:endParaRPr lang="fr-FR" sz="3200" dirty="0">
              <a:latin typeface="Century Gothic" charset="0"/>
              <a:ea typeface="Century Gothic" charset="0"/>
              <a:cs typeface="Century Gothic"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44" y="79921"/>
            <a:ext cx="3737676" cy="1324997"/>
          </a:xfrm>
          <a:prstGeom prst="rect">
            <a:avLst/>
          </a:prstGeom>
        </p:spPr>
      </p:pic>
      <p:pic>
        <p:nvPicPr>
          <p:cNvPr id="7" name="Image 6">
            <a:extLst>
              <a:ext uri="{FF2B5EF4-FFF2-40B4-BE49-F238E27FC236}">
                <a16:creationId xmlns="" xmlns:a16="http://schemas.microsoft.com/office/drawing/2014/main" id="{68DE12FE-04AC-654D-8BC2-A02C4AA8B5EB}"/>
              </a:ext>
            </a:extLst>
          </p:cNvPr>
          <p:cNvPicPr>
            <a:picLocks noChangeAspect="1"/>
          </p:cNvPicPr>
          <p:nvPr/>
        </p:nvPicPr>
        <p:blipFill>
          <a:blip r:embed="rId3"/>
          <a:stretch>
            <a:fillRect/>
          </a:stretch>
        </p:blipFill>
        <p:spPr>
          <a:xfrm>
            <a:off x="5764695" y="225693"/>
            <a:ext cx="4821260" cy="1163752"/>
          </a:xfrm>
          <a:prstGeom prst="rect">
            <a:avLst/>
          </a:prstGeom>
        </p:spPr>
      </p:pic>
      <p:sp>
        <p:nvSpPr>
          <p:cNvPr id="2" name="Rectangle 1"/>
          <p:cNvSpPr/>
          <p:nvPr/>
        </p:nvSpPr>
        <p:spPr>
          <a:xfrm>
            <a:off x="0" y="1520289"/>
            <a:ext cx="10685463" cy="45719"/>
          </a:xfrm>
          <a:prstGeom prst="rect">
            <a:avLst/>
          </a:prstGeom>
          <a:solidFill>
            <a:srgbClr val="4BA3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4530" y="6542906"/>
            <a:ext cx="2717341" cy="523242"/>
          </a:xfrm>
          <a:prstGeom prst="rect">
            <a:avLst/>
          </a:prstGeom>
        </p:spPr>
      </p:pic>
      <p:sp>
        <p:nvSpPr>
          <p:cNvPr id="9" name="ZoneTexte 8"/>
          <p:cNvSpPr txBox="1"/>
          <p:nvPr/>
        </p:nvSpPr>
        <p:spPr>
          <a:xfrm>
            <a:off x="785446" y="6502886"/>
            <a:ext cx="3638625" cy="584775"/>
          </a:xfrm>
          <a:prstGeom prst="rect">
            <a:avLst/>
          </a:prstGeom>
          <a:noFill/>
        </p:spPr>
        <p:txBody>
          <a:bodyPr wrap="none" rtlCol="0">
            <a:spAutoFit/>
          </a:bodyPr>
          <a:lstStyle/>
          <a:p>
            <a:r>
              <a:rPr lang="fr-FR" sz="3200" dirty="0" smtClean="0">
                <a:solidFill>
                  <a:srgbClr val="4BA39C"/>
                </a:solidFill>
              </a:rPr>
              <a:t>#financeresponsable</a:t>
            </a:r>
            <a:endParaRPr lang="fr-FR" sz="3200" dirty="0">
              <a:solidFill>
                <a:srgbClr val="4BA39C"/>
              </a:solidFill>
            </a:endParaRPr>
          </a:p>
        </p:txBody>
      </p:sp>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48" y="6440055"/>
            <a:ext cx="716267" cy="716267"/>
          </a:xfrm>
          <a:prstGeom prst="rect">
            <a:avLst/>
          </a:prstGeom>
        </p:spPr>
      </p:pic>
    </p:spTree>
    <p:extLst>
      <p:ext uri="{BB962C8B-B14F-4D97-AF65-F5344CB8AC3E}">
        <p14:creationId xmlns:p14="http://schemas.microsoft.com/office/powerpoint/2010/main" val="11389638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0" y="2558361"/>
            <a:ext cx="10685463" cy="2584450"/>
          </a:xfrm>
        </p:spPr>
        <p:txBody>
          <a:bodyPr>
            <a:normAutofit/>
          </a:bodyPr>
          <a:lstStyle/>
          <a:p>
            <a:pPr marL="0" indent="0">
              <a:spcBef>
                <a:spcPts val="1259"/>
              </a:spcBef>
              <a:spcAft>
                <a:spcPts val="1259"/>
              </a:spcAft>
              <a:buNone/>
            </a:pPr>
            <a:endParaRPr lang="fr-FR" b="1" dirty="0">
              <a:latin typeface="Century Gothic" charset="0"/>
              <a:ea typeface="Century Gothic" charset="0"/>
              <a:cs typeface="Century Gothic" charset="0"/>
            </a:endParaRPr>
          </a:p>
          <a:p>
            <a:pPr marL="0" indent="0" algn="ctr">
              <a:spcBef>
                <a:spcPts val="1259"/>
              </a:spcBef>
              <a:spcAft>
                <a:spcPts val="1259"/>
              </a:spcAft>
              <a:buNone/>
            </a:pPr>
            <a:r>
              <a:rPr lang="fr-FR" sz="3600" b="1" dirty="0">
                <a:latin typeface="Century Gothic" charset="0"/>
                <a:ea typeface="Century Gothic" charset="0"/>
                <a:cs typeface="Century Gothic" charset="0"/>
              </a:rPr>
              <a:t>Alexis Masse</a:t>
            </a:r>
            <a:endParaRPr lang="fr-FR" sz="3600" dirty="0">
              <a:latin typeface="Century Gothic" charset="0"/>
              <a:ea typeface="Century Gothic" charset="0"/>
              <a:cs typeface="Century Gothic" charset="0"/>
            </a:endParaRPr>
          </a:p>
          <a:p>
            <a:pPr marL="0" indent="0" algn="ctr">
              <a:spcBef>
                <a:spcPts val="1259"/>
              </a:spcBef>
              <a:spcAft>
                <a:spcPts val="1259"/>
              </a:spcAft>
              <a:buNone/>
            </a:pPr>
            <a:r>
              <a:rPr lang="fr-FR" sz="3200" dirty="0">
                <a:latin typeface="Century Gothic" charset="0"/>
                <a:ea typeface="Century Gothic" charset="0"/>
                <a:cs typeface="Century Gothic" charset="0"/>
              </a:rPr>
              <a:t>Président – FIR </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44" y="79921"/>
            <a:ext cx="3737676" cy="1324997"/>
          </a:xfrm>
          <a:prstGeom prst="rect">
            <a:avLst/>
          </a:prstGeom>
        </p:spPr>
      </p:pic>
      <p:pic>
        <p:nvPicPr>
          <p:cNvPr id="6" name="Image 5">
            <a:extLst>
              <a:ext uri="{FF2B5EF4-FFF2-40B4-BE49-F238E27FC236}">
                <a16:creationId xmlns="" xmlns:a16="http://schemas.microsoft.com/office/drawing/2014/main" id="{68DE12FE-04AC-654D-8BC2-A02C4AA8B5EB}"/>
              </a:ext>
            </a:extLst>
          </p:cNvPr>
          <p:cNvPicPr>
            <a:picLocks noChangeAspect="1"/>
          </p:cNvPicPr>
          <p:nvPr/>
        </p:nvPicPr>
        <p:blipFill>
          <a:blip r:embed="rId3"/>
          <a:stretch>
            <a:fillRect/>
          </a:stretch>
        </p:blipFill>
        <p:spPr>
          <a:xfrm>
            <a:off x="5764695" y="225693"/>
            <a:ext cx="4821260" cy="1163752"/>
          </a:xfrm>
          <a:prstGeom prst="rect">
            <a:avLst/>
          </a:prstGeom>
        </p:spPr>
      </p:pic>
      <p:sp>
        <p:nvSpPr>
          <p:cNvPr id="7" name="Rectangle 6"/>
          <p:cNvSpPr/>
          <p:nvPr/>
        </p:nvSpPr>
        <p:spPr>
          <a:xfrm>
            <a:off x="0" y="1520289"/>
            <a:ext cx="10685463" cy="45719"/>
          </a:xfrm>
          <a:prstGeom prst="rect">
            <a:avLst/>
          </a:prstGeom>
          <a:solidFill>
            <a:srgbClr val="4BA3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4530" y="6542906"/>
            <a:ext cx="2717341" cy="523242"/>
          </a:xfrm>
          <a:prstGeom prst="rect">
            <a:avLst/>
          </a:prstGeom>
        </p:spPr>
      </p:pic>
      <p:sp>
        <p:nvSpPr>
          <p:cNvPr id="9" name="ZoneTexte 8"/>
          <p:cNvSpPr txBox="1"/>
          <p:nvPr/>
        </p:nvSpPr>
        <p:spPr>
          <a:xfrm>
            <a:off x="785446" y="6502886"/>
            <a:ext cx="3638625" cy="584775"/>
          </a:xfrm>
          <a:prstGeom prst="rect">
            <a:avLst/>
          </a:prstGeom>
          <a:noFill/>
        </p:spPr>
        <p:txBody>
          <a:bodyPr wrap="none" rtlCol="0">
            <a:spAutoFit/>
          </a:bodyPr>
          <a:lstStyle/>
          <a:p>
            <a:r>
              <a:rPr lang="fr-FR" sz="3200" dirty="0" smtClean="0">
                <a:solidFill>
                  <a:srgbClr val="4BA39C"/>
                </a:solidFill>
              </a:rPr>
              <a:t>#financeresponsable</a:t>
            </a:r>
            <a:endParaRPr lang="fr-FR" sz="3200" dirty="0">
              <a:solidFill>
                <a:srgbClr val="4BA39C"/>
              </a:solidFill>
            </a:endParaRPr>
          </a:p>
        </p:txBody>
      </p:sp>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48" y="6440055"/>
            <a:ext cx="716267" cy="716267"/>
          </a:xfrm>
          <a:prstGeom prst="rect">
            <a:avLst/>
          </a:prstGeom>
        </p:spPr>
      </p:pic>
    </p:spTree>
    <p:extLst>
      <p:ext uri="{BB962C8B-B14F-4D97-AF65-F5344CB8AC3E}">
        <p14:creationId xmlns:p14="http://schemas.microsoft.com/office/powerpoint/2010/main" val="342317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1"/>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435103" y="1813342"/>
            <a:ext cx="6769472" cy="4512981"/>
          </a:xfr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44" y="79921"/>
            <a:ext cx="3737676" cy="1324997"/>
          </a:xfrm>
          <a:prstGeom prst="rect">
            <a:avLst/>
          </a:prstGeom>
        </p:spPr>
      </p:pic>
      <p:pic>
        <p:nvPicPr>
          <p:cNvPr id="6" name="Image 5">
            <a:extLst>
              <a:ext uri="{FF2B5EF4-FFF2-40B4-BE49-F238E27FC236}">
                <a16:creationId xmlns="" xmlns:a16="http://schemas.microsoft.com/office/drawing/2014/main" id="{68DE12FE-04AC-654D-8BC2-A02C4AA8B5EB}"/>
              </a:ext>
            </a:extLst>
          </p:cNvPr>
          <p:cNvPicPr>
            <a:picLocks noChangeAspect="1"/>
          </p:cNvPicPr>
          <p:nvPr/>
        </p:nvPicPr>
        <p:blipFill>
          <a:blip r:embed="rId4"/>
          <a:stretch>
            <a:fillRect/>
          </a:stretch>
        </p:blipFill>
        <p:spPr>
          <a:xfrm>
            <a:off x="5764695" y="225693"/>
            <a:ext cx="4821260" cy="1163752"/>
          </a:xfrm>
          <a:prstGeom prst="rect">
            <a:avLst/>
          </a:prstGeom>
        </p:spPr>
      </p:pic>
      <p:sp>
        <p:nvSpPr>
          <p:cNvPr id="7" name="Rectangle 6"/>
          <p:cNvSpPr/>
          <p:nvPr/>
        </p:nvSpPr>
        <p:spPr>
          <a:xfrm>
            <a:off x="0" y="1520289"/>
            <a:ext cx="10685463" cy="45719"/>
          </a:xfrm>
          <a:prstGeom prst="rect">
            <a:avLst/>
          </a:prstGeom>
          <a:solidFill>
            <a:srgbClr val="4BA3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4530" y="6542906"/>
            <a:ext cx="2717341" cy="523242"/>
          </a:xfrm>
          <a:prstGeom prst="rect">
            <a:avLst/>
          </a:prstGeom>
        </p:spPr>
      </p:pic>
      <p:sp>
        <p:nvSpPr>
          <p:cNvPr id="5" name="ZoneTexte 4"/>
          <p:cNvSpPr txBox="1"/>
          <p:nvPr/>
        </p:nvSpPr>
        <p:spPr>
          <a:xfrm>
            <a:off x="70344" y="2100076"/>
            <a:ext cx="3223841" cy="3477875"/>
          </a:xfrm>
          <a:prstGeom prst="rect">
            <a:avLst/>
          </a:prstGeom>
          <a:noFill/>
        </p:spPr>
        <p:txBody>
          <a:bodyPr wrap="square" rtlCol="0">
            <a:spAutoFit/>
          </a:bodyPr>
          <a:lstStyle/>
          <a:p>
            <a:pPr algn="ctr"/>
            <a:r>
              <a:rPr lang="fr-FR" sz="3400" b="1" dirty="0" smtClean="0">
                <a:latin typeface="Century Gothic" charset="0"/>
                <a:ea typeface="Century Gothic" charset="0"/>
                <a:cs typeface="Century Gothic" charset="0"/>
              </a:rPr>
              <a:t>Un ours à Paris</a:t>
            </a:r>
          </a:p>
          <a:p>
            <a:pPr algn="ctr"/>
            <a:endParaRPr lang="fr-FR" sz="2800" dirty="0" smtClean="0">
              <a:latin typeface="Century Gothic" charset="0"/>
              <a:ea typeface="Century Gothic" charset="0"/>
              <a:cs typeface="Century Gothic" charset="0"/>
            </a:endParaRPr>
          </a:p>
          <a:p>
            <a:pPr algn="ctr"/>
            <a:endParaRPr lang="fr-FR" sz="2800" dirty="0" smtClean="0">
              <a:latin typeface="Century Gothic" charset="0"/>
              <a:ea typeface="Century Gothic" charset="0"/>
              <a:cs typeface="Century Gothic" charset="0"/>
            </a:endParaRPr>
          </a:p>
          <a:p>
            <a:pPr algn="ctr"/>
            <a:r>
              <a:rPr lang="fr-FR" sz="2600" dirty="0" smtClean="0">
                <a:latin typeface="Century Gothic" charset="0"/>
                <a:ea typeface="Century Gothic" charset="0"/>
                <a:cs typeface="Century Gothic" charset="0"/>
              </a:rPr>
              <a:t>Place de la Bourse </a:t>
            </a:r>
          </a:p>
          <a:p>
            <a:endParaRPr lang="fr-FR" sz="2600" dirty="0" smtClean="0">
              <a:latin typeface="Century Gothic" charset="0"/>
              <a:ea typeface="Century Gothic" charset="0"/>
              <a:cs typeface="Century Gothic" charset="0"/>
            </a:endParaRPr>
          </a:p>
          <a:p>
            <a:pPr algn="ctr"/>
            <a:r>
              <a:rPr lang="fr-FR" sz="2600" dirty="0" smtClean="0">
                <a:latin typeface="Century Gothic" charset="0"/>
                <a:ea typeface="Century Gothic" charset="0"/>
                <a:cs typeface="Century Gothic" charset="0"/>
              </a:rPr>
              <a:t>1</a:t>
            </a:r>
            <a:r>
              <a:rPr lang="fr-FR" sz="2600" baseline="30000" dirty="0" smtClean="0">
                <a:latin typeface="Century Gothic" charset="0"/>
                <a:ea typeface="Century Gothic" charset="0"/>
                <a:cs typeface="Century Gothic" charset="0"/>
              </a:rPr>
              <a:t>er</a:t>
            </a:r>
            <a:r>
              <a:rPr lang="fr-FR" sz="2600" dirty="0" smtClean="0">
                <a:latin typeface="Century Gothic" charset="0"/>
                <a:ea typeface="Century Gothic" charset="0"/>
                <a:cs typeface="Century Gothic" charset="0"/>
              </a:rPr>
              <a:t>, 2 &amp; 3 octobre</a:t>
            </a:r>
          </a:p>
          <a:p>
            <a:pPr algn="ctr"/>
            <a:endParaRPr lang="fr-FR" sz="2600" dirty="0" smtClean="0">
              <a:latin typeface="Century Gothic" charset="0"/>
              <a:ea typeface="Century Gothic" charset="0"/>
              <a:cs typeface="Century Gothic" charset="0"/>
            </a:endParaRPr>
          </a:p>
          <a:p>
            <a:pPr algn="ctr"/>
            <a:r>
              <a:rPr lang="fr-FR" sz="2600" dirty="0" smtClean="0">
                <a:latin typeface="Century Gothic" charset="0"/>
                <a:ea typeface="Century Gothic" charset="0"/>
                <a:cs typeface="Century Gothic" charset="0"/>
              </a:rPr>
              <a:t>16h - 20h</a:t>
            </a:r>
            <a:endParaRPr lang="fr-FR" sz="2600" dirty="0">
              <a:latin typeface="Century Gothic" charset="0"/>
              <a:ea typeface="Century Gothic" charset="0"/>
              <a:cs typeface="Century Gothic" charset="0"/>
            </a:endParaRPr>
          </a:p>
        </p:txBody>
      </p:sp>
      <p:sp>
        <p:nvSpPr>
          <p:cNvPr id="9" name="ZoneTexte 8"/>
          <p:cNvSpPr txBox="1"/>
          <p:nvPr/>
        </p:nvSpPr>
        <p:spPr>
          <a:xfrm>
            <a:off x="4536842" y="4878279"/>
            <a:ext cx="2282997" cy="461665"/>
          </a:xfrm>
          <a:prstGeom prst="rect">
            <a:avLst/>
          </a:prstGeom>
          <a:noFill/>
        </p:spPr>
        <p:txBody>
          <a:bodyPr wrap="none" rtlCol="0">
            <a:spAutoFit/>
          </a:bodyPr>
          <a:lstStyle/>
          <a:p>
            <a:r>
              <a:rPr lang="fr-FR" sz="2400" dirty="0" smtClean="0">
                <a:latin typeface="Century Gothic" charset="0"/>
                <a:ea typeface="Century Gothic" charset="0"/>
                <a:cs typeface="Century Gothic" charset="0"/>
              </a:rPr>
              <a:t>exigez-</a:t>
            </a:r>
            <a:r>
              <a:rPr lang="fr-FR" sz="2400" dirty="0" err="1" smtClean="0">
                <a:latin typeface="Century Gothic" charset="0"/>
                <a:ea typeface="Century Gothic" charset="0"/>
                <a:cs typeface="Century Gothic" charset="0"/>
              </a:rPr>
              <a:t>isr.com</a:t>
            </a:r>
            <a:endParaRPr lang="fr-FR" sz="2400" dirty="0">
              <a:latin typeface="Century Gothic" charset="0"/>
              <a:ea typeface="Century Gothic" charset="0"/>
              <a:cs typeface="Century Gothic" charset="0"/>
            </a:endParaRPr>
          </a:p>
        </p:txBody>
      </p:sp>
      <p:sp>
        <p:nvSpPr>
          <p:cNvPr id="10" name="ZoneTexte 9"/>
          <p:cNvSpPr txBox="1"/>
          <p:nvPr/>
        </p:nvSpPr>
        <p:spPr>
          <a:xfrm>
            <a:off x="785446" y="6502886"/>
            <a:ext cx="3638625" cy="584775"/>
          </a:xfrm>
          <a:prstGeom prst="rect">
            <a:avLst/>
          </a:prstGeom>
          <a:noFill/>
        </p:spPr>
        <p:txBody>
          <a:bodyPr wrap="none" rtlCol="0">
            <a:spAutoFit/>
          </a:bodyPr>
          <a:lstStyle/>
          <a:p>
            <a:r>
              <a:rPr lang="fr-FR" sz="3200" dirty="0" smtClean="0">
                <a:solidFill>
                  <a:srgbClr val="4BA39C"/>
                </a:solidFill>
              </a:rPr>
              <a:t>#financeresponsable</a:t>
            </a:r>
            <a:endParaRPr lang="fr-FR" sz="3200" dirty="0">
              <a:solidFill>
                <a:srgbClr val="4BA39C"/>
              </a:solidFill>
            </a:endParaRPr>
          </a:p>
        </p:txBody>
      </p:sp>
      <p:pic>
        <p:nvPicPr>
          <p:cNvPr id="11" name="Imag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348" y="6440055"/>
            <a:ext cx="716267" cy="716267"/>
          </a:xfrm>
          <a:prstGeom prst="rect">
            <a:avLst/>
          </a:prstGeom>
        </p:spPr>
      </p:pic>
    </p:spTree>
    <p:extLst>
      <p:ext uri="{BB962C8B-B14F-4D97-AF65-F5344CB8AC3E}">
        <p14:creationId xmlns:p14="http://schemas.microsoft.com/office/powerpoint/2010/main" val="18937380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4580" y="597011"/>
            <a:ext cx="7594667" cy="2692289"/>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868" y="6564419"/>
            <a:ext cx="2717341" cy="523242"/>
          </a:xfrm>
          <a:prstGeom prst="rect">
            <a:avLst/>
          </a:prstGeom>
        </p:spPr>
      </p:pic>
      <p:sp>
        <p:nvSpPr>
          <p:cNvPr id="8" name="Rectangle 7"/>
          <p:cNvSpPr/>
          <p:nvPr/>
        </p:nvSpPr>
        <p:spPr>
          <a:xfrm>
            <a:off x="6106082" y="6807605"/>
            <a:ext cx="1645002" cy="318229"/>
          </a:xfrm>
          <a:prstGeom prst="rect">
            <a:avLst/>
          </a:prstGeom>
        </p:spPr>
        <p:txBody>
          <a:bodyPr wrap="none">
            <a:spAutoFit/>
          </a:bodyPr>
          <a:lstStyle/>
          <a:p>
            <a:pPr algn="ctr"/>
            <a:r>
              <a:rPr lang="fr-FR" sz="1468" dirty="0">
                <a:latin typeface="Century Gothic" charset="0"/>
                <a:ea typeface="Century Gothic" charset="0"/>
                <a:cs typeface="Century Gothic" charset="0"/>
              </a:rPr>
              <a:t>Une initiative du</a:t>
            </a:r>
          </a:p>
        </p:txBody>
      </p:sp>
      <p:pic>
        <p:nvPicPr>
          <p:cNvPr id="11" name="Image 10">
            <a:extLst>
              <a:ext uri="{FF2B5EF4-FFF2-40B4-BE49-F238E27FC236}">
                <a16:creationId xmlns="" xmlns:a16="http://schemas.microsoft.com/office/drawing/2014/main" id="{040220C4-DF7D-4B4E-BA5C-F5BF2D585849}"/>
              </a:ext>
            </a:extLst>
          </p:cNvPr>
          <p:cNvPicPr>
            <a:picLocks noChangeAspect="1"/>
          </p:cNvPicPr>
          <p:nvPr/>
        </p:nvPicPr>
        <p:blipFill>
          <a:blip r:embed="rId4"/>
          <a:stretch>
            <a:fillRect/>
          </a:stretch>
        </p:blipFill>
        <p:spPr>
          <a:xfrm>
            <a:off x="2723813" y="4169493"/>
            <a:ext cx="5267838" cy="1271547"/>
          </a:xfrm>
          <a:prstGeom prst="rect">
            <a:avLst/>
          </a:prstGeom>
        </p:spPr>
      </p:pic>
      <p:sp>
        <p:nvSpPr>
          <p:cNvPr id="6" name="ZoneTexte 5"/>
          <p:cNvSpPr txBox="1"/>
          <p:nvPr/>
        </p:nvSpPr>
        <p:spPr>
          <a:xfrm>
            <a:off x="785446" y="6502886"/>
            <a:ext cx="3638625" cy="584775"/>
          </a:xfrm>
          <a:prstGeom prst="rect">
            <a:avLst/>
          </a:prstGeom>
          <a:noFill/>
        </p:spPr>
        <p:txBody>
          <a:bodyPr wrap="none" rtlCol="0">
            <a:spAutoFit/>
          </a:bodyPr>
          <a:lstStyle/>
          <a:p>
            <a:r>
              <a:rPr lang="fr-FR" sz="3200" dirty="0" smtClean="0">
                <a:solidFill>
                  <a:srgbClr val="4BA39C"/>
                </a:solidFill>
              </a:rPr>
              <a:t>#financeresponsable</a:t>
            </a:r>
            <a:endParaRPr lang="fr-FR" sz="3200" dirty="0">
              <a:solidFill>
                <a:srgbClr val="4BA39C"/>
              </a:solidFill>
            </a:endParaRPr>
          </a:p>
        </p:txBody>
      </p:sp>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48" y="6440055"/>
            <a:ext cx="716267" cy="716267"/>
          </a:xfrm>
          <a:prstGeom prst="rect">
            <a:avLst/>
          </a:prstGeom>
        </p:spPr>
      </p:pic>
    </p:spTree>
    <p:extLst>
      <p:ext uri="{BB962C8B-B14F-4D97-AF65-F5344CB8AC3E}">
        <p14:creationId xmlns:p14="http://schemas.microsoft.com/office/powerpoint/2010/main" val="1807433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44" y="79921"/>
            <a:ext cx="3737676" cy="1324997"/>
          </a:xfrm>
          <a:prstGeom prst="rect">
            <a:avLst/>
          </a:prstGeom>
        </p:spPr>
      </p:pic>
      <p:pic>
        <p:nvPicPr>
          <p:cNvPr id="6" name="Image 5">
            <a:extLst>
              <a:ext uri="{FF2B5EF4-FFF2-40B4-BE49-F238E27FC236}">
                <a16:creationId xmlns="" xmlns:a16="http://schemas.microsoft.com/office/drawing/2014/main" id="{68DE12FE-04AC-654D-8BC2-A02C4AA8B5EB}"/>
              </a:ext>
            </a:extLst>
          </p:cNvPr>
          <p:cNvPicPr>
            <a:picLocks noChangeAspect="1"/>
          </p:cNvPicPr>
          <p:nvPr/>
        </p:nvPicPr>
        <p:blipFill>
          <a:blip r:embed="rId3"/>
          <a:stretch>
            <a:fillRect/>
          </a:stretch>
        </p:blipFill>
        <p:spPr>
          <a:xfrm>
            <a:off x="5764695" y="225693"/>
            <a:ext cx="4821260" cy="1163752"/>
          </a:xfrm>
          <a:prstGeom prst="rect">
            <a:avLst/>
          </a:prstGeom>
        </p:spPr>
      </p:pic>
      <p:sp>
        <p:nvSpPr>
          <p:cNvPr id="7" name="Rectangle 6"/>
          <p:cNvSpPr/>
          <p:nvPr/>
        </p:nvSpPr>
        <p:spPr>
          <a:xfrm>
            <a:off x="0" y="1520289"/>
            <a:ext cx="10685463" cy="45719"/>
          </a:xfrm>
          <a:prstGeom prst="rect">
            <a:avLst/>
          </a:prstGeom>
          <a:solidFill>
            <a:srgbClr val="4BA3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4530" y="6542906"/>
            <a:ext cx="2717341" cy="523242"/>
          </a:xfrm>
          <a:prstGeom prst="rect">
            <a:avLst/>
          </a:prstGeom>
        </p:spPr>
      </p:pic>
      <p:sp>
        <p:nvSpPr>
          <p:cNvPr id="5" name="ZoneTexte 4"/>
          <p:cNvSpPr txBox="1"/>
          <p:nvPr/>
        </p:nvSpPr>
        <p:spPr>
          <a:xfrm>
            <a:off x="3131867" y="1566008"/>
            <a:ext cx="3709670" cy="523220"/>
          </a:xfrm>
          <a:prstGeom prst="rect">
            <a:avLst/>
          </a:prstGeom>
          <a:noFill/>
        </p:spPr>
        <p:txBody>
          <a:bodyPr wrap="none" rtlCol="0">
            <a:spAutoFit/>
          </a:bodyPr>
          <a:lstStyle/>
          <a:p>
            <a:r>
              <a:rPr lang="fr-FR" sz="2800" dirty="0" err="1" smtClean="0">
                <a:latin typeface="Century Gothic" charset="0"/>
                <a:ea typeface="Century Gothic" charset="0"/>
                <a:cs typeface="Century Gothic" charset="0"/>
              </a:rPr>
              <a:t>www.exigez-isr.com</a:t>
            </a:r>
            <a:endParaRPr lang="fr-FR" sz="2800" dirty="0">
              <a:latin typeface="Century Gothic" charset="0"/>
              <a:ea typeface="Century Gothic" charset="0"/>
              <a:cs typeface="Century Gothic" charset="0"/>
            </a:endParaRPr>
          </a:p>
        </p:txBody>
      </p:sp>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5805" y="2152059"/>
            <a:ext cx="7184442" cy="4250106"/>
          </a:xfrm>
          <a:prstGeom prst="rect">
            <a:avLst/>
          </a:prstGeom>
        </p:spPr>
      </p:pic>
      <p:sp>
        <p:nvSpPr>
          <p:cNvPr id="9" name="ZoneTexte 8"/>
          <p:cNvSpPr txBox="1"/>
          <p:nvPr/>
        </p:nvSpPr>
        <p:spPr>
          <a:xfrm>
            <a:off x="785446" y="6502886"/>
            <a:ext cx="3638625" cy="584775"/>
          </a:xfrm>
          <a:prstGeom prst="rect">
            <a:avLst/>
          </a:prstGeom>
          <a:noFill/>
        </p:spPr>
        <p:txBody>
          <a:bodyPr wrap="none" rtlCol="0">
            <a:spAutoFit/>
          </a:bodyPr>
          <a:lstStyle/>
          <a:p>
            <a:r>
              <a:rPr lang="fr-FR" sz="3200" dirty="0" smtClean="0">
                <a:solidFill>
                  <a:srgbClr val="4BA39C"/>
                </a:solidFill>
              </a:rPr>
              <a:t>#financeresponsable</a:t>
            </a:r>
            <a:endParaRPr lang="fr-FR" sz="3200" dirty="0">
              <a:solidFill>
                <a:srgbClr val="4BA39C"/>
              </a:solidFill>
            </a:endParaRPr>
          </a:p>
        </p:txBody>
      </p:sp>
      <p:pic>
        <p:nvPicPr>
          <p:cNvPr id="10" name="Imag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348" y="6440055"/>
            <a:ext cx="716267" cy="716267"/>
          </a:xfrm>
          <a:prstGeom prst="rect">
            <a:avLst/>
          </a:prstGeom>
        </p:spPr>
      </p:pic>
    </p:spTree>
    <p:extLst>
      <p:ext uri="{BB962C8B-B14F-4D97-AF65-F5344CB8AC3E}">
        <p14:creationId xmlns:p14="http://schemas.microsoft.com/office/powerpoint/2010/main" val="895008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0" y="2558361"/>
            <a:ext cx="10685463" cy="2584450"/>
          </a:xfrm>
        </p:spPr>
        <p:txBody>
          <a:bodyPr>
            <a:normAutofit fontScale="92500" lnSpcReduction="10000"/>
          </a:bodyPr>
          <a:lstStyle/>
          <a:p>
            <a:pPr marL="0" indent="0">
              <a:spcBef>
                <a:spcPts val="1259"/>
              </a:spcBef>
              <a:spcAft>
                <a:spcPts val="1259"/>
              </a:spcAft>
              <a:buNone/>
            </a:pPr>
            <a:endParaRPr lang="fr-FR" b="1" dirty="0">
              <a:latin typeface="Century Gothic" charset="0"/>
              <a:ea typeface="Century Gothic" charset="0"/>
              <a:cs typeface="Century Gothic" charset="0"/>
            </a:endParaRPr>
          </a:p>
          <a:p>
            <a:pPr marL="0" indent="0" algn="ctr">
              <a:spcBef>
                <a:spcPts val="1259"/>
              </a:spcBef>
              <a:spcAft>
                <a:spcPts val="1259"/>
              </a:spcAft>
              <a:buNone/>
            </a:pPr>
            <a:r>
              <a:rPr lang="fr-FR" sz="3600" b="1" dirty="0">
                <a:latin typeface="Century Gothic" charset="0"/>
                <a:ea typeface="Century Gothic" charset="0"/>
                <a:cs typeface="Century Gothic" charset="0"/>
              </a:rPr>
              <a:t>Jérôme </a:t>
            </a:r>
            <a:r>
              <a:rPr lang="fr-FR" sz="3600" b="1" dirty="0" err="1">
                <a:latin typeface="Century Gothic" charset="0"/>
                <a:ea typeface="Century Gothic" charset="0"/>
                <a:cs typeface="Century Gothic" charset="0"/>
              </a:rPr>
              <a:t>Fourquet</a:t>
            </a:r>
            <a:r>
              <a:rPr lang="fr-FR" sz="3600" dirty="0"/>
              <a:t>, </a:t>
            </a:r>
            <a:endParaRPr lang="fr-FR" sz="3600" dirty="0" smtClean="0"/>
          </a:p>
          <a:p>
            <a:pPr marL="0" indent="0" algn="ctr">
              <a:spcBef>
                <a:spcPts val="1259"/>
              </a:spcBef>
              <a:spcAft>
                <a:spcPts val="1259"/>
              </a:spcAft>
              <a:buNone/>
            </a:pPr>
            <a:r>
              <a:rPr lang="fr-FR" sz="3200" dirty="0" smtClean="0">
                <a:latin typeface="Century Gothic" charset="0"/>
                <a:ea typeface="Century Gothic" charset="0"/>
                <a:cs typeface="Century Gothic" charset="0"/>
              </a:rPr>
              <a:t>Directeur </a:t>
            </a:r>
            <a:r>
              <a:rPr lang="fr-FR" sz="3200" dirty="0">
                <a:latin typeface="Century Gothic" charset="0"/>
                <a:ea typeface="Century Gothic" charset="0"/>
                <a:cs typeface="Century Gothic" charset="0"/>
              </a:rPr>
              <a:t>du Département Opinion </a:t>
            </a:r>
            <a:endParaRPr lang="fr-FR" sz="3200" dirty="0" smtClean="0">
              <a:latin typeface="Century Gothic" charset="0"/>
              <a:ea typeface="Century Gothic" charset="0"/>
              <a:cs typeface="Century Gothic" charset="0"/>
            </a:endParaRPr>
          </a:p>
          <a:p>
            <a:pPr marL="0" indent="0" algn="ctr">
              <a:spcBef>
                <a:spcPts val="300"/>
              </a:spcBef>
              <a:buNone/>
            </a:pPr>
            <a:r>
              <a:rPr lang="fr-FR" sz="3200" dirty="0" smtClean="0">
                <a:latin typeface="Century Gothic" charset="0"/>
                <a:ea typeface="Century Gothic" charset="0"/>
                <a:cs typeface="Century Gothic" charset="0"/>
              </a:rPr>
              <a:t>et </a:t>
            </a:r>
            <a:r>
              <a:rPr lang="fr-FR" sz="3200" dirty="0">
                <a:latin typeface="Century Gothic" charset="0"/>
                <a:ea typeface="Century Gothic" charset="0"/>
                <a:cs typeface="Century Gothic" charset="0"/>
              </a:rPr>
              <a:t>Stratégies d'Entreprise de </a:t>
            </a:r>
            <a:r>
              <a:rPr lang="fr-FR" sz="3200" dirty="0" err="1" smtClean="0">
                <a:latin typeface="Century Gothic" charset="0"/>
                <a:ea typeface="Century Gothic" charset="0"/>
                <a:cs typeface="Century Gothic" charset="0"/>
              </a:rPr>
              <a:t>l'Ifop</a:t>
            </a:r>
            <a:endParaRPr lang="fr-FR" sz="3200" dirty="0">
              <a:latin typeface="Century Gothic" charset="0"/>
              <a:ea typeface="Century Gothic" charset="0"/>
              <a:cs typeface="Century Gothic"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44" y="79921"/>
            <a:ext cx="3737676" cy="1324997"/>
          </a:xfrm>
          <a:prstGeom prst="rect">
            <a:avLst/>
          </a:prstGeom>
        </p:spPr>
      </p:pic>
      <p:pic>
        <p:nvPicPr>
          <p:cNvPr id="6" name="Image 5">
            <a:extLst>
              <a:ext uri="{FF2B5EF4-FFF2-40B4-BE49-F238E27FC236}">
                <a16:creationId xmlns="" xmlns:a16="http://schemas.microsoft.com/office/drawing/2014/main" id="{68DE12FE-04AC-654D-8BC2-A02C4AA8B5EB}"/>
              </a:ext>
            </a:extLst>
          </p:cNvPr>
          <p:cNvPicPr>
            <a:picLocks noChangeAspect="1"/>
          </p:cNvPicPr>
          <p:nvPr/>
        </p:nvPicPr>
        <p:blipFill>
          <a:blip r:embed="rId3"/>
          <a:stretch>
            <a:fillRect/>
          </a:stretch>
        </p:blipFill>
        <p:spPr>
          <a:xfrm>
            <a:off x="5764695" y="225693"/>
            <a:ext cx="4821260" cy="1163752"/>
          </a:xfrm>
          <a:prstGeom prst="rect">
            <a:avLst/>
          </a:prstGeom>
        </p:spPr>
      </p:pic>
      <p:sp>
        <p:nvSpPr>
          <p:cNvPr id="7" name="Rectangle 6"/>
          <p:cNvSpPr/>
          <p:nvPr/>
        </p:nvSpPr>
        <p:spPr>
          <a:xfrm>
            <a:off x="0" y="1520289"/>
            <a:ext cx="10685463" cy="45719"/>
          </a:xfrm>
          <a:prstGeom prst="rect">
            <a:avLst/>
          </a:prstGeom>
          <a:solidFill>
            <a:srgbClr val="4BA3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4530" y="6542906"/>
            <a:ext cx="2717341" cy="523242"/>
          </a:xfrm>
          <a:prstGeom prst="rect">
            <a:avLst/>
          </a:prstGeom>
        </p:spPr>
      </p:pic>
      <p:sp>
        <p:nvSpPr>
          <p:cNvPr id="9" name="ZoneTexte 8"/>
          <p:cNvSpPr txBox="1"/>
          <p:nvPr/>
        </p:nvSpPr>
        <p:spPr>
          <a:xfrm>
            <a:off x="785446" y="6502886"/>
            <a:ext cx="3638625" cy="584775"/>
          </a:xfrm>
          <a:prstGeom prst="rect">
            <a:avLst/>
          </a:prstGeom>
          <a:noFill/>
        </p:spPr>
        <p:txBody>
          <a:bodyPr wrap="none" rtlCol="0">
            <a:spAutoFit/>
          </a:bodyPr>
          <a:lstStyle/>
          <a:p>
            <a:r>
              <a:rPr lang="fr-FR" sz="3200" dirty="0" smtClean="0">
                <a:solidFill>
                  <a:srgbClr val="4BA39C"/>
                </a:solidFill>
              </a:rPr>
              <a:t>#financeresponsable</a:t>
            </a:r>
            <a:endParaRPr lang="fr-FR" sz="3200" dirty="0">
              <a:solidFill>
                <a:srgbClr val="4BA39C"/>
              </a:solidFill>
            </a:endParaRPr>
          </a:p>
        </p:txBody>
      </p:sp>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48" y="6440055"/>
            <a:ext cx="716267" cy="716267"/>
          </a:xfrm>
          <a:prstGeom prst="rect">
            <a:avLst/>
          </a:prstGeom>
        </p:spPr>
      </p:pic>
    </p:spTree>
    <p:extLst>
      <p:ext uri="{BB962C8B-B14F-4D97-AF65-F5344CB8AC3E}">
        <p14:creationId xmlns:p14="http://schemas.microsoft.com/office/powerpoint/2010/main" val="1444466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855346" y="1409701"/>
            <a:ext cx="8830787" cy="2267175"/>
          </a:xfrm>
        </p:spPr>
        <p:txBody>
          <a:bodyPr>
            <a:normAutofit/>
          </a:bodyPr>
          <a:lstStyle/>
          <a:p>
            <a:r>
              <a:rPr lang="fr-FR" i="0" dirty="0">
                <a:solidFill>
                  <a:schemeClr val="tx1">
                    <a:lumMod val="65000"/>
                    <a:lumOff val="35000"/>
                  </a:schemeClr>
                </a:solidFill>
                <a:latin typeface="Century Gothic" panose="020B0502020202020204" pitchFamily="34" charset="0"/>
              </a:rPr>
              <a:t>Les Français et la finance responsable</a:t>
            </a:r>
          </a:p>
        </p:txBody>
      </p:sp>
      <p:sp>
        <p:nvSpPr>
          <p:cNvPr id="3" name="ZoneTexte 2"/>
          <p:cNvSpPr txBox="1"/>
          <p:nvPr/>
        </p:nvSpPr>
        <p:spPr>
          <a:xfrm>
            <a:off x="6370700" y="1027824"/>
            <a:ext cx="4001232" cy="338554"/>
          </a:xfrm>
          <a:prstGeom prst="rect">
            <a:avLst/>
          </a:prstGeom>
          <a:noFill/>
        </p:spPr>
        <p:txBody>
          <a:bodyPr wrap="square" rtlCol="0">
            <a:spAutoFit/>
          </a:bodyPr>
          <a:lstStyle/>
          <a:p>
            <a:pPr algn="r"/>
            <a:r>
              <a:rPr lang="fr-FR" sz="1600" dirty="0">
                <a:solidFill>
                  <a:schemeClr val="bg1"/>
                </a:solidFill>
                <a:latin typeface="Calibri" panose="020F0502020204030204" pitchFamily="34" charset="0"/>
                <a:cs typeface="Calibri" panose="020F0502020204030204" pitchFamily="34" charset="0"/>
              </a:rPr>
              <a:t>Septembre 2018</a:t>
            </a:r>
          </a:p>
        </p:txBody>
      </p:sp>
      <p:sp>
        <p:nvSpPr>
          <p:cNvPr id="7" name="Subtitle 2"/>
          <p:cNvSpPr txBox="1">
            <a:spLocks/>
          </p:cNvSpPr>
          <p:nvPr/>
        </p:nvSpPr>
        <p:spPr>
          <a:xfrm>
            <a:off x="983296" y="3488066"/>
            <a:ext cx="8702837" cy="1218758"/>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4400" b="1" i="1" kern="1200" cap="none" baseline="0">
                <a:solidFill>
                  <a:srgbClr val="A50021"/>
                </a:solidFill>
                <a:latin typeface="Georgia" panose="02040502050405020303"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800" b="0" i="0" dirty="0">
                <a:latin typeface="Century Gothic" panose="020B0502020202020204" pitchFamily="34" charset="0"/>
              </a:rPr>
              <a:t>Sondage Ifop pour </a:t>
            </a:r>
            <a:r>
              <a:rPr lang="fr-FR" sz="2800" b="0" i="0" dirty="0" err="1">
                <a:latin typeface="Century Gothic" panose="020B0502020202020204" pitchFamily="34" charset="0"/>
              </a:rPr>
              <a:t>Vigeo</a:t>
            </a:r>
            <a:r>
              <a:rPr lang="fr-FR" sz="2800" b="0" i="0" dirty="0">
                <a:latin typeface="Century Gothic" panose="020B0502020202020204" pitchFamily="34" charset="0"/>
              </a:rPr>
              <a:t> </a:t>
            </a:r>
            <a:r>
              <a:rPr lang="fr-FR" sz="2800" b="0" i="0" dirty="0" err="1">
                <a:latin typeface="Century Gothic" panose="020B0502020202020204" pitchFamily="34" charset="0"/>
              </a:rPr>
              <a:t>Eiris</a:t>
            </a:r>
            <a:r>
              <a:rPr lang="fr-FR" sz="2800" b="0" i="0" dirty="0">
                <a:latin typeface="Century Gothic" panose="020B0502020202020204" pitchFamily="34" charset="0"/>
              </a:rPr>
              <a:t> et le FIR</a:t>
            </a:r>
            <a:endParaRPr lang="en-US" sz="2800" b="0" i="0" dirty="0">
              <a:latin typeface="Century Gothic" panose="020B0502020202020204" pitchFamily="34" charset="0"/>
            </a:endParaRPr>
          </a:p>
        </p:txBody>
      </p:sp>
      <p:cxnSp>
        <p:nvCxnSpPr>
          <p:cNvPr id="8" name="Connecteur droit 7"/>
          <p:cNvCxnSpPr/>
          <p:nvPr/>
        </p:nvCxnSpPr>
        <p:spPr>
          <a:xfrm>
            <a:off x="741045" y="3574710"/>
            <a:ext cx="9144000" cy="0"/>
          </a:xfrm>
          <a:prstGeom prst="line">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cxnSp>
      <p:sp>
        <p:nvSpPr>
          <p:cNvPr id="9" name="Rectangle 8"/>
          <p:cNvSpPr/>
          <p:nvPr/>
        </p:nvSpPr>
        <p:spPr>
          <a:xfrm>
            <a:off x="284068" y="5587072"/>
            <a:ext cx="3620236" cy="1196610"/>
          </a:xfrm>
          <a:prstGeom prst="rect">
            <a:avLst/>
          </a:prstGeom>
          <a:ln>
            <a:noFill/>
            <a:prstDash val="solid"/>
          </a:ln>
        </p:spPr>
        <p:txBody>
          <a:bodyPr wrap="square" anchor="b">
            <a:spAutoFit/>
          </a:bodyPr>
          <a:lstStyle/>
          <a:p>
            <a:pPr>
              <a:lnSpc>
                <a:spcPct val="120000"/>
              </a:lnSpc>
              <a:tabLst>
                <a:tab pos="-503555" algn="l"/>
                <a:tab pos="-324485" algn="l"/>
                <a:tab pos="142875" algn="l"/>
                <a:tab pos="359410" algn="l"/>
                <a:tab pos="1079500" algn="l"/>
                <a:tab pos="1799590" algn="l"/>
                <a:tab pos="2519680" algn="l"/>
                <a:tab pos="2879090" algn="l"/>
                <a:tab pos="3239770" algn="l"/>
                <a:tab pos="3599180" algn="l"/>
                <a:tab pos="3959860" algn="l"/>
                <a:tab pos="4319270" algn="l"/>
                <a:tab pos="4679950" algn="l"/>
                <a:tab pos="5039360" algn="l"/>
                <a:tab pos="5400040" algn="l"/>
              </a:tabLst>
            </a:pPr>
            <a:r>
              <a:rPr lang="fr-FR" sz="800" dirty="0">
                <a:solidFill>
                  <a:srgbClr val="A50021"/>
                </a:solidFill>
                <a:latin typeface="Calibri" panose="020F0502020204030204" pitchFamily="34" charset="0"/>
                <a:ea typeface="Calibri" panose="020F0502020204030204" pitchFamily="34" charset="0"/>
              </a:rPr>
              <a:t>N° 115733</a:t>
            </a:r>
          </a:p>
          <a:p>
            <a:pPr>
              <a:lnSpc>
                <a:spcPct val="120000"/>
              </a:lnSpc>
              <a:tabLst>
                <a:tab pos="-503555" algn="l"/>
                <a:tab pos="-324485" algn="l"/>
                <a:tab pos="142875" algn="l"/>
                <a:tab pos="359410" algn="l"/>
                <a:tab pos="1079500" algn="l"/>
                <a:tab pos="1799590" algn="l"/>
                <a:tab pos="2519680" algn="l"/>
                <a:tab pos="2879090" algn="l"/>
                <a:tab pos="3239770" algn="l"/>
                <a:tab pos="3599180" algn="l"/>
                <a:tab pos="3959860" algn="l"/>
                <a:tab pos="4319270" algn="l"/>
                <a:tab pos="4679950" algn="l"/>
                <a:tab pos="5039360" algn="l"/>
                <a:tab pos="5400040" algn="l"/>
              </a:tabLst>
            </a:pPr>
            <a:r>
              <a:rPr lang="fr-FR" sz="1050" u="sng" dirty="0">
                <a:solidFill>
                  <a:srgbClr val="A50021"/>
                </a:solidFill>
                <a:latin typeface="Calibri" panose="020F0502020204030204" pitchFamily="34" charset="0"/>
                <a:ea typeface="Calibri" panose="020F0502020204030204" pitchFamily="34" charset="0"/>
              </a:rPr>
              <a:t>Contacts Ifop</a:t>
            </a:r>
            <a:r>
              <a:rPr lang="fr-FR" sz="1050" dirty="0">
                <a:solidFill>
                  <a:srgbClr val="A50021"/>
                </a:solidFill>
                <a:latin typeface="Calibri" panose="020F0502020204030204" pitchFamily="34" charset="0"/>
                <a:ea typeface="Calibri" panose="020F0502020204030204" pitchFamily="34" charset="0"/>
              </a:rPr>
              <a:t> : </a:t>
            </a:r>
          </a:p>
          <a:p>
            <a:pPr>
              <a:lnSpc>
                <a:spcPct val="120000"/>
              </a:lnSpc>
              <a:tabLst>
                <a:tab pos="-503555" algn="l"/>
                <a:tab pos="-324485" algn="l"/>
                <a:tab pos="142875" algn="l"/>
                <a:tab pos="359410" algn="l"/>
                <a:tab pos="1079500" algn="l"/>
                <a:tab pos="1799590" algn="l"/>
                <a:tab pos="2519680" algn="l"/>
                <a:tab pos="2879090" algn="l"/>
                <a:tab pos="3239770" algn="l"/>
                <a:tab pos="3599180" algn="l"/>
                <a:tab pos="3959860" algn="l"/>
                <a:tab pos="4319270" algn="l"/>
                <a:tab pos="4679950" algn="l"/>
                <a:tab pos="5039360" algn="l"/>
                <a:tab pos="5400040" algn="l"/>
              </a:tabLst>
            </a:pPr>
            <a:r>
              <a:rPr lang="fr-FR" sz="1050" dirty="0">
                <a:solidFill>
                  <a:srgbClr val="A50021"/>
                </a:solidFill>
                <a:latin typeface="Calibri" panose="020F0502020204030204" pitchFamily="34" charset="0"/>
                <a:ea typeface="Calibri" panose="020F0502020204030204" pitchFamily="34" charset="0"/>
              </a:rPr>
              <a:t>Jérôme Fourquet / Mathilde Moizo</a:t>
            </a:r>
          </a:p>
          <a:p>
            <a:pPr>
              <a:lnSpc>
                <a:spcPct val="120000"/>
              </a:lnSpc>
              <a:tabLst>
                <a:tab pos="-503555" algn="l"/>
                <a:tab pos="-324485" algn="l"/>
                <a:tab pos="142875" algn="l"/>
                <a:tab pos="359410" algn="l"/>
                <a:tab pos="1079500" algn="l"/>
                <a:tab pos="1799590" algn="l"/>
                <a:tab pos="2519680" algn="l"/>
                <a:tab pos="2879090" algn="l"/>
                <a:tab pos="3239770" algn="l"/>
                <a:tab pos="3599180" algn="l"/>
                <a:tab pos="3959860" algn="l"/>
                <a:tab pos="4319270" algn="l"/>
                <a:tab pos="4679950" algn="l"/>
                <a:tab pos="5039360" algn="l"/>
                <a:tab pos="5400040" algn="l"/>
              </a:tabLst>
            </a:pPr>
            <a:r>
              <a:rPr lang="fr-FR" sz="1050" dirty="0">
                <a:solidFill>
                  <a:srgbClr val="A50021"/>
                </a:solidFill>
                <a:latin typeface="Calibri" panose="020F0502020204030204" pitchFamily="34" charset="0"/>
                <a:ea typeface="Calibri" panose="020F0502020204030204" pitchFamily="34" charset="0"/>
              </a:rPr>
              <a:t>Département Opinion et Stratégies d’Entreprise</a:t>
            </a:r>
            <a:endParaRPr lang="fr-FR" sz="1050" dirty="0">
              <a:latin typeface="Calibri" panose="020F0502020204030204" pitchFamily="34" charset="0"/>
              <a:ea typeface="Calibri" panose="020F0502020204030204" pitchFamily="34" charset="0"/>
            </a:endParaRPr>
          </a:p>
          <a:p>
            <a:pPr>
              <a:lnSpc>
                <a:spcPct val="120000"/>
              </a:lnSpc>
              <a:tabLst>
                <a:tab pos="-503555" algn="l"/>
                <a:tab pos="-324485" algn="l"/>
                <a:tab pos="142875" algn="l"/>
                <a:tab pos="359410" algn="l"/>
                <a:tab pos="1079500" algn="l"/>
                <a:tab pos="1799590" algn="l"/>
                <a:tab pos="2519680" algn="l"/>
                <a:tab pos="2879090" algn="l"/>
                <a:tab pos="3239770" algn="l"/>
                <a:tab pos="3599180" algn="l"/>
                <a:tab pos="3959860" algn="l"/>
                <a:tab pos="4319270" algn="l"/>
                <a:tab pos="4679950" algn="l"/>
                <a:tab pos="5039360" algn="l"/>
                <a:tab pos="5400040" algn="l"/>
              </a:tabLst>
            </a:pPr>
            <a:r>
              <a:rPr lang="fr-FR" sz="1050" dirty="0">
                <a:solidFill>
                  <a:srgbClr val="A50021"/>
                </a:solidFill>
                <a:latin typeface="Calibri" panose="020F0502020204030204" pitchFamily="34" charset="0"/>
                <a:ea typeface="Calibri" panose="020F0502020204030204" pitchFamily="34" charset="0"/>
              </a:rPr>
              <a:t>01 45 84 14 44</a:t>
            </a:r>
          </a:p>
          <a:p>
            <a:pPr>
              <a:lnSpc>
                <a:spcPct val="120000"/>
              </a:lnSpc>
              <a:tabLst>
                <a:tab pos="-503555" algn="l"/>
                <a:tab pos="-324485" algn="l"/>
                <a:tab pos="142875" algn="l"/>
                <a:tab pos="359410" algn="l"/>
                <a:tab pos="1079500" algn="l"/>
                <a:tab pos="1799590" algn="l"/>
                <a:tab pos="2519680" algn="l"/>
                <a:tab pos="2879090" algn="l"/>
                <a:tab pos="3239770" algn="l"/>
                <a:tab pos="3599180" algn="l"/>
                <a:tab pos="3959860" algn="l"/>
                <a:tab pos="4319270" algn="l"/>
                <a:tab pos="4679950" algn="l"/>
                <a:tab pos="5039360" algn="l"/>
                <a:tab pos="5400040" algn="l"/>
              </a:tabLst>
            </a:pPr>
            <a:r>
              <a:rPr lang="fr-FR" sz="1050" u="sng" dirty="0">
                <a:solidFill>
                  <a:srgbClr val="A50021"/>
                </a:solidFill>
                <a:latin typeface="Calibri" panose="020F0502020204030204" pitchFamily="34" charset="0"/>
                <a:ea typeface="Calibri" panose="020F0502020204030204" pitchFamily="34" charset="0"/>
              </a:rPr>
              <a:t>prenom.nom@ifop.com</a:t>
            </a:r>
            <a:endParaRPr lang="fr-FR" sz="1050" dirty="0">
              <a:latin typeface="Calibri" panose="020F0502020204030204" pitchFamily="34" charset="0"/>
              <a:ea typeface="Calibri" panose="020F0502020204030204" pitchFamily="34" charset="0"/>
            </a:endParaRPr>
          </a:p>
        </p:txBody>
      </p:sp>
      <p:pic>
        <p:nvPicPr>
          <p:cNvPr id="10" name="Image 9" descr="Vigeo Eiris">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706347" y="4902814"/>
            <a:ext cx="3106090" cy="1076166"/>
          </a:xfrm>
          <a:prstGeom prst="rect">
            <a:avLst/>
          </a:prstGeom>
          <a:noFill/>
          <a:ln>
            <a:noFill/>
          </a:ln>
        </p:spPr>
      </p:pic>
      <p:pic>
        <p:nvPicPr>
          <p:cNvPr id="11" name="Image 10"/>
          <p:cNvPicPr/>
          <p:nvPr/>
        </p:nvPicPr>
        <p:blipFill>
          <a:blip r:embed="rId4"/>
          <a:stretch>
            <a:fillRect/>
          </a:stretch>
        </p:blipFill>
        <p:spPr>
          <a:xfrm>
            <a:off x="6642100" y="6034927"/>
            <a:ext cx="3869532" cy="962773"/>
          </a:xfrm>
          <a:prstGeom prst="rect">
            <a:avLst/>
          </a:prstGeom>
        </p:spPr>
      </p:pic>
    </p:spTree>
    <p:extLst>
      <p:ext uri="{BB962C8B-B14F-4D97-AF65-F5344CB8AC3E}">
        <p14:creationId xmlns:p14="http://schemas.microsoft.com/office/powerpoint/2010/main" val="1853752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723060" y="3085936"/>
            <a:ext cx="7510749" cy="1495066"/>
            <a:chOff x="422" y="2906"/>
            <a:chExt cx="5944" cy="1041"/>
          </a:xfrm>
        </p:grpSpPr>
        <p:sp>
          <p:nvSpPr>
            <p:cNvPr id="4" name="Rectangle 3"/>
            <p:cNvSpPr>
              <a:spLocks noChangeArrowheads="1"/>
            </p:cNvSpPr>
            <p:nvPr/>
          </p:nvSpPr>
          <p:spPr bwMode="auto">
            <a:xfrm>
              <a:off x="1506" y="3110"/>
              <a:ext cx="4860" cy="632"/>
            </a:xfrm>
            <a:prstGeom prst="rect">
              <a:avLst/>
            </a:prstGeom>
            <a:noFill/>
            <a:ln w="9525">
              <a:noFill/>
              <a:miter lim="800000"/>
              <a:headEnd/>
              <a:tailEnd/>
            </a:ln>
          </p:spPr>
          <p:txBody>
            <a:bodyPr anchor="ctr"/>
            <a:lstStyle/>
            <a:p>
              <a:r>
                <a:rPr lang="fr-FR" sz="3200" b="1" dirty="0">
                  <a:solidFill>
                    <a:srgbClr val="A50021"/>
                  </a:solidFill>
                  <a:latin typeface="Century Gothic" panose="020B0502020202020204" pitchFamily="34" charset="0"/>
                </a:rPr>
                <a:t>La méthodologie</a:t>
              </a:r>
            </a:p>
          </p:txBody>
        </p:sp>
        <p:sp>
          <p:nvSpPr>
            <p:cNvPr id="5" name="Rectangle 4"/>
            <p:cNvSpPr>
              <a:spLocks noChangeArrowheads="1"/>
            </p:cNvSpPr>
            <p:nvPr/>
          </p:nvSpPr>
          <p:spPr bwMode="auto">
            <a:xfrm>
              <a:off x="422" y="2906"/>
              <a:ext cx="583" cy="1041"/>
            </a:xfrm>
            <a:prstGeom prst="rect">
              <a:avLst/>
            </a:prstGeom>
            <a:noFill/>
            <a:ln w="9525">
              <a:noFill/>
              <a:miter lim="800000"/>
              <a:headEnd/>
              <a:tailEnd/>
            </a:ln>
          </p:spPr>
          <p:txBody>
            <a:bodyPr anchor="ctr"/>
            <a:lstStyle/>
            <a:p>
              <a:pPr algn="ctr"/>
              <a:r>
                <a:rPr lang="fr-FR" sz="7200" b="1" dirty="0">
                  <a:solidFill>
                    <a:srgbClr val="A50021"/>
                  </a:solidFill>
                  <a:latin typeface="Century Gothic" panose="020B0502020202020204" pitchFamily="34" charset="0"/>
                  <a:cs typeface="Times New Roman" pitchFamily="18" charset="0"/>
                </a:rPr>
                <a:t>1</a:t>
              </a:r>
            </a:p>
          </p:txBody>
        </p:sp>
        <p:sp>
          <p:nvSpPr>
            <p:cNvPr id="6" name="Line 5"/>
            <p:cNvSpPr>
              <a:spLocks noChangeShapeType="1"/>
            </p:cNvSpPr>
            <p:nvPr/>
          </p:nvSpPr>
          <p:spPr bwMode="auto">
            <a:xfrm>
              <a:off x="1244" y="3223"/>
              <a:ext cx="0" cy="408"/>
            </a:xfrm>
            <a:prstGeom prst="line">
              <a:avLst/>
            </a:prstGeom>
            <a:noFill/>
            <a:ln w="114300">
              <a:solidFill>
                <a:srgbClr val="A50021"/>
              </a:solidFill>
              <a:round/>
              <a:headEnd/>
              <a:tailEnd/>
            </a:ln>
          </p:spPr>
          <p:txBody>
            <a:bodyPr/>
            <a:lstStyle/>
            <a:p>
              <a:endParaRPr lang="fr-FR" sz="2000" dirty="0">
                <a:solidFill>
                  <a:srgbClr val="A50021"/>
                </a:solidFill>
                <a:latin typeface="Century Gothic" panose="020B0502020202020204" pitchFamily="34" charset="0"/>
              </a:endParaRPr>
            </a:p>
          </p:txBody>
        </p:sp>
      </p:grpSp>
    </p:spTree>
    <p:extLst>
      <p:ext uri="{BB962C8B-B14F-4D97-AF65-F5344CB8AC3E}">
        <p14:creationId xmlns:p14="http://schemas.microsoft.com/office/powerpoint/2010/main" val="3176785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La méthodologie</a:t>
            </a:r>
          </a:p>
        </p:txBody>
      </p:sp>
      <p:graphicFrame>
        <p:nvGraphicFramePr>
          <p:cNvPr id="3" name="Tableau 2"/>
          <p:cNvGraphicFramePr>
            <a:graphicFrameLocks noGrp="1"/>
          </p:cNvGraphicFramePr>
          <p:nvPr>
            <p:extLst/>
          </p:nvPr>
        </p:nvGraphicFramePr>
        <p:xfrm>
          <a:off x="952501" y="1074266"/>
          <a:ext cx="8929689" cy="4544208"/>
        </p:xfrm>
        <a:graphic>
          <a:graphicData uri="http://schemas.openxmlformats.org/drawingml/2006/table">
            <a:tbl>
              <a:tblPr firstRow="1" firstCol="1" bandRow="1">
                <a:tableStyleId>{5C22544A-7EE6-4342-B048-85BDC9FD1C3A}</a:tableStyleId>
              </a:tblPr>
              <a:tblGrid>
                <a:gridCol w="2678907">
                  <a:extLst>
                    <a:ext uri="{9D8B030D-6E8A-4147-A177-3AD203B41FA5}">
                      <a16:colId xmlns="" xmlns:a16="http://schemas.microsoft.com/office/drawing/2014/main" val="20000"/>
                    </a:ext>
                  </a:extLst>
                </a:gridCol>
                <a:gridCol w="446484">
                  <a:extLst>
                    <a:ext uri="{9D8B030D-6E8A-4147-A177-3AD203B41FA5}">
                      <a16:colId xmlns="" xmlns:a16="http://schemas.microsoft.com/office/drawing/2014/main" val="20001"/>
                    </a:ext>
                  </a:extLst>
                </a:gridCol>
                <a:gridCol w="2678907">
                  <a:extLst>
                    <a:ext uri="{9D8B030D-6E8A-4147-A177-3AD203B41FA5}">
                      <a16:colId xmlns="" xmlns:a16="http://schemas.microsoft.com/office/drawing/2014/main" val="20002"/>
                    </a:ext>
                  </a:extLst>
                </a:gridCol>
                <a:gridCol w="446484">
                  <a:extLst>
                    <a:ext uri="{9D8B030D-6E8A-4147-A177-3AD203B41FA5}">
                      <a16:colId xmlns="" xmlns:a16="http://schemas.microsoft.com/office/drawing/2014/main" val="20003"/>
                    </a:ext>
                  </a:extLst>
                </a:gridCol>
                <a:gridCol w="2678907">
                  <a:extLst>
                    <a:ext uri="{9D8B030D-6E8A-4147-A177-3AD203B41FA5}">
                      <a16:colId xmlns="" xmlns:a16="http://schemas.microsoft.com/office/drawing/2014/main" val="20004"/>
                    </a:ext>
                  </a:extLst>
                </a:gridCol>
              </a:tblGrid>
              <a:tr h="1080000">
                <a:tc gridSpan="5">
                  <a:txBody>
                    <a:bodyPr/>
                    <a:lstStyle/>
                    <a:p>
                      <a:pPr algn="l">
                        <a:spcBef>
                          <a:spcPts val="600"/>
                        </a:spcBef>
                        <a:spcAft>
                          <a:spcPts val="600"/>
                        </a:spcAft>
                      </a:pPr>
                      <a:r>
                        <a:rPr lang="fr-FR" sz="2000" dirty="0">
                          <a:solidFill>
                            <a:srgbClr val="A50021"/>
                          </a:solidFill>
                          <a:effectLst/>
                        </a:rPr>
                        <a:t>Etude réalisée par </a:t>
                      </a:r>
                      <a:r>
                        <a:rPr lang="fr-FR" sz="2000" dirty="0" err="1">
                          <a:solidFill>
                            <a:srgbClr val="A50021"/>
                          </a:solidFill>
                          <a:effectLst/>
                        </a:rPr>
                        <a:t>l'Ifop</a:t>
                      </a:r>
                      <a:r>
                        <a:rPr lang="fr-FR" sz="2000" dirty="0">
                          <a:solidFill>
                            <a:srgbClr val="A50021"/>
                          </a:solidFill>
                          <a:effectLst/>
                        </a:rPr>
                        <a:t> pour </a:t>
                      </a:r>
                      <a:r>
                        <a:rPr lang="fr-FR" sz="2000" dirty="0" err="1">
                          <a:solidFill>
                            <a:srgbClr val="A50021"/>
                          </a:solidFill>
                          <a:effectLst/>
                        </a:rPr>
                        <a:t>Vigeo</a:t>
                      </a:r>
                      <a:r>
                        <a:rPr lang="fr-FR" sz="2000" dirty="0">
                          <a:solidFill>
                            <a:srgbClr val="A50021"/>
                          </a:solidFill>
                          <a:effectLst/>
                        </a:rPr>
                        <a:t> </a:t>
                      </a:r>
                      <a:r>
                        <a:rPr lang="fr-FR" sz="2000" dirty="0" err="1">
                          <a:solidFill>
                            <a:srgbClr val="A50021"/>
                          </a:solidFill>
                          <a:effectLst/>
                        </a:rPr>
                        <a:t>Eiris</a:t>
                      </a:r>
                      <a:r>
                        <a:rPr lang="fr-FR" sz="2000" dirty="0">
                          <a:solidFill>
                            <a:srgbClr val="A50021"/>
                          </a:solidFill>
                          <a:effectLst/>
                        </a:rPr>
                        <a:t> et le FIR</a:t>
                      </a:r>
                      <a:endParaRPr lang="fr-FR" sz="1400" dirty="0">
                        <a:solidFill>
                          <a:srgbClr val="A50021"/>
                        </a:solidFill>
                        <a:effectLst/>
                        <a:latin typeface="Calibri" panose="020F0502020204030204" pitchFamily="34" charset="0"/>
                        <a:ea typeface="Calibri" panose="020F0502020204030204" pitchFamily="34" charset="0"/>
                      </a:endParaRPr>
                    </a:p>
                  </a:txBody>
                  <a:tcPr marL="39370" marR="39370" marT="0" marB="0" anchor="ctr">
                    <a:lnB w="38100" cap="flat" cmpd="sng" algn="ctr">
                      <a:solidFill>
                        <a:schemeClr val="tx1">
                          <a:lumMod val="65000"/>
                          <a:lumOff val="35000"/>
                        </a:schemeClr>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 xmlns:a16="http://schemas.microsoft.com/office/drawing/2014/main" val="10000"/>
                  </a:ext>
                </a:extLst>
              </a:tr>
              <a:tr h="360000">
                <a:tc>
                  <a:txBody>
                    <a:bodyPr/>
                    <a:lstStyle/>
                    <a:p>
                      <a:pPr algn="just">
                        <a:spcBef>
                          <a:spcPts val="600"/>
                        </a:spcBef>
                        <a:spcAft>
                          <a:spcPts val="600"/>
                        </a:spcAft>
                      </a:pPr>
                      <a:endParaRPr lang="fr-FR" sz="1100" dirty="0">
                        <a:solidFill>
                          <a:schemeClr val="tx1"/>
                        </a:solidFill>
                        <a:effectLst/>
                      </a:endParaRPr>
                    </a:p>
                  </a:txBody>
                  <a:tcPr marL="39370" marR="39370" marT="0" marB="0" anchor="ctr">
                    <a:lnT w="38100" cap="flat" cmpd="sng" algn="ctr">
                      <a:solidFill>
                        <a:schemeClr val="tx1">
                          <a:lumMod val="65000"/>
                          <a:lumOff val="35000"/>
                        </a:schemeClr>
                      </a:solid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just">
                        <a:spcBef>
                          <a:spcPts val="600"/>
                        </a:spcBef>
                        <a:spcAft>
                          <a:spcPts val="600"/>
                        </a:spcAft>
                      </a:pPr>
                      <a:endParaRPr lang="fr-FR" sz="1100" dirty="0">
                        <a:solidFill>
                          <a:schemeClr val="tx1"/>
                        </a:solidFill>
                        <a:effectLst/>
                      </a:endParaRPr>
                    </a:p>
                  </a:txBody>
                  <a:tcPr marL="39370" marR="39370" marT="0" marB="0" anchor="ctr">
                    <a:lnT w="38100" cap="flat" cmpd="sng" algn="ctr">
                      <a:solidFill>
                        <a:schemeClr val="tx1">
                          <a:lumMod val="65000"/>
                          <a:lumOff val="35000"/>
                        </a:schemeClr>
                      </a:solid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just">
                        <a:spcBef>
                          <a:spcPts val="600"/>
                        </a:spcBef>
                        <a:spcAft>
                          <a:spcPts val="600"/>
                        </a:spcAft>
                      </a:pPr>
                      <a:endParaRPr lang="fr-FR" sz="1100" dirty="0">
                        <a:solidFill>
                          <a:schemeClr val="tx1"/>
                        </a:solidFill>
                        <a:effectLst/>
                      </a:endParaRPr>
                    </a:p>
                  </a:txBody>
                  <a:tcPr marL="39370" marR="39370" marT="0" marB="0" anchor="ctr">
                    <a:lnT w="38100" cap="flat" cmpd="sng" algn="ctr">
                      <a:solidFill>
                        <a:schemeClr val="tx1">
                          <a:lumMod val="65000"/>
                          <a:lumOff val="35000"/>
                        </a:schemeClr>
                      </a:solid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just">
                        <a:spcBef>
                          <a:spcPts val="600"/>
                        </a:spcBef>
                        <a:spcAft>
                          <a:spcPts val="600"/>
                        </a:spcAft>
                      </a:pPr>
                      <a:endParaRPr lang="fr-FR" sz="1100" dirty="0">
                        <a:solidFill>
                          <a:schemeClr val="tx1"/>
                        </a:solidFill>
                        <a:effectLst/>
                      </a:endParaRPr>
                    </a:p>
                  </a:txBody>
                  <a:tcPr marL="39370" marR="39370" marT="0" marB="0" anchor="ctr">
                    <a:lnT w="38100" cap="flat" cmpd="sng" algn="ctr">
                      <a:solidFill>
                        <a:schemeClr val="tx1">
                          <a:lumMod val="65000"/>
                          <a:lumOff val="35000"/>
                        </a:schemeClr>
                      </a:solid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just">
                        <a:spcBef>
                          <a:spcPts val="600"/>
                        </a:spcBef>
                        <a:spcAft>
                          <a:spcPts val="600"/>
                        </a:spcAft>
                      </a:pPr>
                      <a:endParaRPr lang="fr-FR" sz="1100" dirty="0">
                        <a:solidFill>
                          <a:schemeClr val="tx1"/>
                        </a:solidFill>
                        <a:effectLst/>
                      </a:endParaRPr>
                    </a:p>
                  </a:txBody>
                  <a:tcPr marL="39370" marR="39370" marT="0" marB="0" anchor="ctr">
                    <a:lnT w="38100" cap="flat" cmpd="sng" algn="ctr">
                      <a:solidFill>
                        <a:schemeClr val="tx1">
                          <a:lumMod val="65000"/>
                          <a:lumOff val="35000"/>
                        </a:schemeClr>
                      </a:solidFill>
                      <a:prstDash val="solid"/>
                      <a:round/>
                      <a:headEnd type="none" w="med" len="med"/>
                      <a:tailEnd type="none" w="med" len="med"/>
                    </a:lnT>
                    <a:lnB w="38100" cap="flat" cmpd="sng" algn="ctr">
                      <a:noFill/>
                      <a:prstDash val="solid"/>
                      <a:round/>
                      <a:headEnd type="none" w="med" len="med"/>
                      <a:tailEnd type="none" w="med" len="med"/>
                    </a:lnB>
                    <a:noFill/>
                  </a:tcPr>
                </a:tc>
                <a:extLst>
                  <a:ext uri="{0D108BD9-81ED-4DB2-BD59-A6C34878D82A}">
                    <a16:rowId xmlns="" xmlns:a16="http://schemas.microsoft.com/office/drawing/2014/main" val="10001"/>
                  </a:ext>
                </a:extLst>
              </a:tr>
              <a:tr h="360000">
                <a:tc>
                  <a:txBody>
                    <a:bodyPr/>
                    <a:lstStyle/>
                    <a:p>
                      <a:pPr algn="ctr">
                        <a:lnSpc>
                          <a:spcPct val="130000"/>
                        </a:lnSpc>
                        <a:spcBef>
                          <a:spcPts val="600"/>
                        </a:spcBef>
                        <a:spcAft>
                          <a:spcPts val="600"/>
                        </a:spcAft>
                      </a:pPr>
                      <a:r>
                        <a:rPr lang="fr-FR" sz="1400" b="1" dirty="0">
                          <a:solidFill>
                            <a:schemeClr val="tx1"/>
                          </a:solidFill>
                          <a:effectLst/>
                          <a:latin typeface="Calibri" panose="020F0502020204030204" pitchFamily="34" charset="0"/>
                          <a:ea typeface="Calibri" panose="020F0502020204030204" pitchFamily="34" charset="0"/>
                        </a:rPr>
                        <a:t>Echantillon</a:t>
                      </a:r>
                    </a:p>
                  </a:txBody>
                  <a:tcPr marL="39370" marR="39370" marT="0" marB="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lnSpc>
                          <a:spcPct val="130000"/>
                        </a:lnSpc>
                        <a:spcBef>
                          <a:spcPts val="600"/>
                        </a:spcBef>
                        <a:spcAft>
                          <a:spcPts val="600"/>
                        </a:spcAft>
                      </a:pPr>
                      <a:endParaRPr lang="fr-FR" sz="1400" b="1" dirty="0">
                        <a:solidFill>
                          <a:schemeClr val="tx1"/>
                        </a:solidFill>
                        <a:effectLst/>
                        <a:latin typeface="Calibri" panose="020F0502020204030204" pitchFamily="34" charset="0"/>
                        <a:ea typeface="Calibri" panose="020F0502020204030204" pitchFamily="34" charset="0"/>
                      </a:endParaRPr>
                    </a:p>
                  </a:txBody>
                  <a:tcPr marL="39370" marR="39370" marT="0" marB="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30000"/>
                        </a:lnSpc>
                        <a:spcBef>
                          <a:spcPts val="600"/>
                        </a:spcBef>
                        <a:spcAft>
                          <a:spcPts val="600"/>
                        </a:spcAft>
                        <a:buClrTx/>
                        <a:buSzTx/>
                        <a:buFontTx/>
                        <a:buNone/>
                        <a:tabLst/>
                        <a:defRPr/>
                      </a:pPr>
                      <a:r>
                        <a:rPr lang="fr-FR" sz="1400" b="1" dirty="0">
                          <a:solidFill>
                            <a:schemeClr val="tx1"/>
                          </a:solidFill>
                          <a:effectLst/>
                        </a:rPr>
                        <a:t>Méthodologie</a:t>
                      </a:r>
                    </a:p>
                  </a:txBody>
                  <a:tcPr marL="39370" marR="39370" marT="0" marB="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lnSpc>
                          <a:spcPct val="130000"/>
                        </a:lnSpc>
                        <a:spcBef>
                          <a:spcPts val="600"/>
                        </a:spcBef>
                        <a:spcAft>
                          <a:spcPts val="600"/>
                        </a:spcAft>
                      </a:pPr>
                      <a:endParaRPr lang="fr-FR" sz="1400" b="1" dirty="0">
                        <a:solidFill>
                          <a:schemeClr val="tx1"/>
                        </a:solidFill>
                        <a:effectLst/>
                        <a:latin typeface="Calibri" panose="020F0502020204030204" pitchFamily="34" charset="0"/>
                        <a:ea typeface="Calibri" panose="020F0502020204030204" pitchFamily="34" charset="0"/>
                      </a:endParaRPr>
                    </a:p>
                  </a:txBody>
                  <a:tcPr marL="39370" marR="39370" marT="0" marB="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30000"/>
                        </a:lnSpc>
                        <a:spcBef>
                          <a:spcPts val="600"/>
                        </a:spcBef>
                        <a:spcAft>
                          <a:spcPts val="600"/>
                        </a:spcAft>
                        <a:buClrTx/>
                        <a:buSzTx/>
                        <a:buFontTx/>
                        <a:buNone/>
                        <a:tabLst/>
                        <a:defRPr/>
                      </a:pPr>
                      <a:r>
                        <a:rPr lang="fr-FR" sz="1400" b="1" dirty="0">
                          <a:solidFill>
                            <a:schemeClr val="tx1"/>
                          </a:solidFill>
                          <a:effectLst/>
                          <a:latin typeface="Calibri" panose="020F0502020204030204" pitchFamily="34" charset="0"/>
                          <a:ea typeface="Calibri" panose="020F0502020204030204" pitchFamily="34" charset="0"/>
                        </a:rPr>
                        <a:t>Mode de recueil</a:t>
                      </a:r>
                    </a:p>
                  </a:txBody>
                  <a:tcPr marL="39370" marR="39370" marT="0" marB="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002"/>
                  </a:ext>
                </a:extLst>
              </a:tr>
              <a:tr h="360000">
                <a:tc>
                  <a:txBody>
                    <a:bodyPr/>
                    <a:lstStyle/>
                    <a:p>
                      <a:pPr algn="ctr">
                        <a:lnSpc>
                          <a:spcPct val="130000"/>
                        </a:lnSpc>
                        <a:spcBef>
                          <a:spcPts val="600"/>
                        </a:spcBef>
                        <a:spcAft>
                          <a:spcPts val="600"/>
                        </a:spcAft>
                      </a:pPr>
                      <a:endParaRPr lang="fr-FR" sz="1400" b="0" dirty="0">
                        <a:solidFill>
                          <a:schemeClr val="tx1"/>
                        </a:solidFill>
                        <a:effectLst/>
                        <a:latin typeface="Calibri" panose="020F0502020204030204" pitchFamily="34" charset="0"/>
                        <a:ea typeface="Calibri" panose="020F0502020204030204" pitchFamily="34" charset="0"/>
                      </a:endParaRPr>
                    </a:p>
                  </a:txBody>
                  <a:tcPr marL="39370" marR="39370" marT="0" marB="0">
                    <a:lnT w="38100" cap="flat" cmpd="sng" algn="ctr">
                      <a:noFill/>
                      <a:prstDash val="solid"/>
                      <a:round/>
                      <a:headEnd type="none" w="med" len="med"/>
                      <a:tailEnd type="none" w="med" len="med"/>
                    </a:lnT>
                    <a:lnB w="12700" cmpd="sng">
                      <a:noFill/>
                    </a:lnB>
                    <a:noFill/>
                  </a:tcPr>
                </a:tc>
                <a:tc>
                  <a:txBody>
                    <a:bodyPr/>
                    <a:lstStyle/>
                    <a:p>
                      <a:pPr algn="ctr">
                        <a:lnSpc>
                          <a:spcPct val="130000"/>
                        </a:lnSpc>
                        <a:spcBef>
                          <a:spcPts val="600"/>
                        </a:spcBef>
                        <a:spcAft>
                          <a:spcPts val="600"/>
                        </a:spcAft>
                      </a:pPr>
                      <a:endParaRPr lang="fr-FR" sz="1400" b="0" dirty="0">
                        <a:solidFill>
                          <a:schemeClr val="tx1"/>
                        </a:solidFill>
                        <a:effectLst/>
                        <a:latin typeface="Calibri" panose="020F0502020204030204" pitchFamily="34" charset="0"/>
                        <a:ea typeface="Calibri" panose="020F0502020204030204" pitchFamily="34" charset="0"/>
                      </a:endParaRPr>
                    </a:p>
                  </a:txBody>
                  <a:tcPr marL="39370" marR="39370" marT="0" marB="0">
                    <a:lnT w="38100" cap="flat" cmpd="sng" algn="ctr">
                      <a:noFill/>
                      <a:prstDash val="solid"/>
                      <a:round/>
                      <a:headEnd type="none" w="med" len="med"/>
                      <a:tailEnd type="none" w="med" len="med"/>
                    </a:lnT>
                    <a:lnB w="12700" cmpd="sng">
                      <a:noFill/>
                    </a:lnB>
                    <a:noFill/>
                  </a:tcPr>
                </a:tc>
                <a:tc>
                  <a:txBody>
                    <a:bodyPr/>
                    <a:lstStyle/>
                    <a:p>
                      <a:pPr marL="0" marR="0" indent="0" algn="ctr" defTabSz="914400" rtl="0" eaLnBrk="1" fontAlgn="auto" latinLnBrk="0" hangingPunct="1">
                        <a:lnSpc>
                          <a:spcPct val="130000"/>
                        </a:lnSpc>
                        <a:spcBef>
                          <a:spcPts val="600"/>
                        </a:spcBef>
                        <a:spcAft>
                          <a:spcPts val="600"/>
                        </a:spcAft>
                        <a:buClrTx/>
                        <a:buSzTx/>
                        <a:buFontTx/>
                        <a:buNone/>
                        <a:tabLst/>
                        <a:defRPr/>
                      </a:pPr>
                      <a:endParaRPr lang="fr-FR" sz="1400" b="0" dirty="0">
                        <a:solidFill>
                          <a:schemeClr val="tx1"/>
                        </a:solidFill>
                        <a:effectLst/>
                      </a:endParaRPr>
                    </a:p>
                  </a:txBody>
                  <a:tcPr marL="39370" marR="39370" marT="0" marB="0">
                    <a:lnT w="38100" cap="flat" cmpd="sng" algn="ctr">
                      <a:noFill/>
                      <a:prstDash val="solid"/>
                      <a:round/>
                      <a:headEnd type="none" w="med" len="med"/>
                      <a:tailEnd type="none" w="med" len="med"/>
                    </a:lnT>
                    <a:lnB w="12700" cmpd="sng">
                      <a:noFill/>
                    </a:lnB>
                    <a:noFill/>
                  </a:tcPr>
                </a:tc>
                <a:tc>
                  <a:txBody>
                    <a:bodyPr/>
                    <a:lstStyle/>
                    <a:p>
                      <a:pPr algn="ctr">
                        <a:lnSpc>
                          <a:spcPct val="130000"/>
                        </a:lnSpc>
                        <a:spcBef>
                          <a:spcPts val="600"/>
                        </a:spcBef>
                        <a:spcAft>
                          <a:spcPts val="600"/>
                        </a:spcAft>
                      </a:pPr>
                      <a:endParaRPr lang="fr-FR" sz="1400" b="0" dirty="0">
                        <a:solidFill>
                          <a:schemeClr val="tx1"/>
                        </a:solidFill>
                        <a:effectLst/>
                        <a:latin typeface="Calibri" panose="020F0502020204030204" pitchFamily="34" charset="0"/>
                        <a:ea typeface="Calibri" panose="020F0502020204030204" pitchFamily="34" charset="0"/>
                      </a:endParaRPr>
                    </a:p>
                  </a:txBody>
                  <a:tcPr marL="39370" marR="39370" marT="0" marB="0">
                    <a:lnT w="38100" cap="flat" cmpd="sng" algn="ctr">
                      <a:noFill/>
                      <a:prstDash val="solid"/>
                      <a:round/>
                      <a:headEnd type="none" w="med" len="med"/>
                      <a:tailEnd type="none" w="med" len="med"/>
                    </a:lnT>
                    <a:lnB w="12700" cmpd="sng">
                      <a:noFill/>
                    </a:lnB>
                    <a:noFill/>
                  </a:tcPr>
                </a:tc>
                <a:tc>
                  <a:txBody>
                    <a:bodyPr/>
                    <a:lstStyle/>
                    <a:p>
                      <a:pPr marL="0" marR="0" indent="0" algn="ctr" defTabSz="914400" rtl="0" eaLnBrk="1" fontAlgn="auto" latinLnBrk="0" hangingPunct="1">
                        <a:lnSpc>
                          <a:spcPct val="130000"/>
                        </a:lnSpc>
                        <a:spcBef>
                          <a:spcPts val="600"/>
                        </a:spcBef>
                        <a:spcAft>
                          <a:spcPts val="600"/>
                        </a:spcAft>
                        <a:buClrTx/>
                        <a:buSzTx/>
                        <a:buFontTx/>
                        <a:buNone/>
                        <a:tabLst/>
                        <a:defRPr/>
                      </a:pPr>
                      <a:endParaRPr lang="fr-FR" sz="1400" b="0" dirty="0">
                        <a:solidFill>
                          <a:schemeClr val="tx1"/>
                        </a:solidFill>
                        <a:effectLst/>
                        <a:latin typeface="Calibri" panose="020F0502020204030204" pitchFamily="34" charset="0"/>
                        <a:ea typeface="Calibri" panose="020F0502020204030204" pitchFamily="34" charset="0"/>
                      </a:endParaRPr>
                    </a:p>
                  </a:txBody>
                  <a:tcPr marL="39370" marR="39370" marT="0" marB="0">
                    <a:lnT w="38100" cap="flat" cmpd="sng" algn="ctr">
                      <a:noFill/>
                      <a:prstDash val="solid"/>
                      <a:round/>
                      <a:headEnd type="none" w="med" len="med"/>
                      <a:tailEnd type="none" w="med" len="med"/>
                    </a:lnT>
                    <a:lnB w="12700" cmpd="sng">
                      <a:noFill/>
                    </a:lnB>
                    <a:noFill/>
                  </a:tcPr>
                </a:tc>
                <a:extLst>
                  <a:ext uri="{0D108BD9-81ED-4DB2-BD59-A6C34878D82A}">
                    <a16:rowId xmlns="" xmlns:a16="http://schemas.microsoft.com/office/drawing/2014/main" val="10003"/>
                  </a:ext>
                </a:extLst>
              </a:tr>
              <a:tr h="360000">
                <a:tc>
                  <a:txBody>
                    <a:bodyPr/>
                    <a:lstStyle/>
                    <a:p>
                      <a:pPr algn="ctr">
                        <a:lnSpc>
                          <a:spcPct val="130000"/>
                        </a:lnSpc>
                        <a:spcBef>
                          <a:spcPts val="600"/>
                        </a:spcBef>
                        <a:spcAft>
                          <a:spcPts val="600"/>
                        </a:spcAft>
                      </a:pPr>
                      <a:endParaRPr lang="fr-FR" sz="1400" b="0" dirty="0">
                        <a:solidFill>
                          <a:schemeClr val="tx1"/>
                        </a:solidFill>
                        <a:effectLst/>
                        <a:latin typeface="Calibri" panose="020F0502020204030204" pitchFamily="34" charset="0"/>
                        <a:ea typeface="Calibri" panose="020F0502020204030204" pitchFamily="34" charset="0"/>
                      </a:endParaRPr>
                    </a:p>
                  </a:txBody>
                  <a:tcPr marL="39370" marR="39370" marT="0" marB="0">
                    <a:lnT w="38100" cap="flat" cmpd="sng" algn="ctr">
                      <a:noFill/>
                      <a:prstDash val="solid"/>
                      <a:round/>
                      <a:headEnd type="none" w="med" len="med"/>
                      <a:tailEnd type="none" w="med" len="med"/>
                    </a:lnT>
                    <a:lnB w="12700" cmpd="sng">
                      <a:noFill/>
                    </a:lnB>
                    <a:noFill/>
                  </a:tcPr>
                </a:tc>
                <a:tc>
                  <a:txBody>
                    <a:bodyPr/>
                    <a:lstStyle/>
                    <a:p>
                      <a:pPr algn="ctr">
                        <a:lnSpc>
                          <a:spcPct val="130000"/>
                        </a:lnSpc>
                        <a:spcBef>
                          <a:spcPts val="600"/>
                        </a:spcBef>
                        <a:spcAft>
                          <a:spcPts val="600"/>
                        </a:spcAft>
                      </a:pPr>
                      <a:endParaRPr lang="fr-FR" sz="1400" b="0" dirty="0">
                        <a:solidFill>
                          <a:schemeClr val="tx1"/>
                        </a:solidFill>
                        <a:effectLst/>
                        <a:latin typeface="Calibri" panose="020F0502020204030204" pitchFamily="34" charset="0"/>
                        <a:ea typeface="Calibri" panose="020F0502020204030204" pitchFamily="34" charset="0"/>
                      </a:endParaRPr>
                    </a:p>
                  </a:txBody>
                  <a:tcPr marL="39370" marR="39370" marT="0" marB="0">
                    <a:lnT w="38100" cap="flat" cmpd="sng" algn="ctr">
                      <a:noFill/>
                      <a:prstDash val="solid"/>
                      <a:round/>
                      <a:headEnd type="none" w="med" len="med"/>
                      <a:tailEnd type="none" w="med" len="med"/>
                    </a:lnT>
                    <a:lnB w="12700" cmpd="sng">
                      <a:noFill/>
                    </a:lnB>
                    <a:noFill/>
                  </a:tcPr>
                </a:tc>
                <a:tc>
                  <a:txBody>
                    <a:bodyPr/>
                    <a:lstStyle/>
                    <a:p>
                      <a:pPr marL="0" marR="0" indent="0" algn="ctr" defTabSz="914400" rtl="0" eaLnBrk="1" fontAlgn="auto" latinLnBrk="0" hangingPunct="1">
                        <a:lnSpc>
                          <a:spcPct val="130000"/>
                        </a:lnSpc>
                        <a:spcBef>
                          <a:spcPts val="600"/>
                        </a:spcBef>
                        <a:spcAft>
                          <a:spcPts val="600"/>
                        </a:spcAft>
                        <a:buClrTx/>
                        <a:buSzTx/>
                        <a:buFontTx/>
                        <a:buNone/>
                        <a:tabLst/>
                        <a:defRPr/>
                      </a:pPr>
                      <a:endParaRPr lang="fr-FR" sz="1400" b="0" dirty="0">
                        <a:solidFill>
                          <a:schemeClr val="tx1"/>
                        </a:solidFill>
                        <a:effectLst/>
                      </a:endParaRPr>
                    </a:p>
                  </a:txBody>
                  <a:tcPr marL="39370" marR="39370" marT="0" marB="0">
                    <a:lnT w="38100" cap="flat" cmpd="sng" algn="ctr">
                      <a:noFill/>
                      <a:prstDash val="solid"/>
                      <a:round/>
                      <a:headEnd type="none" w="med" len="med"/>
                      <a:tailEnd type="none" w="med" len="med"/>
                    </a:lnT>
                    <a:lnB w="12700" cmpd="sng">
                      <a:noFill/>
                    </a:lnB>
                    <a:noFill/>
                  </a:tcPr>
                </a:tc>
                <a:tc>
                  <a:txBody>
                    <a:bodyPr/>
                    <a:lstStyle/>
                    <a:p>
                      <a:pPr algn="ctr">
                        <a:lnSpc>
                          <a:spcPct val="130000"/>
                        </a:lnSpc>
                        <a:spcBef>
                          <a:spcPts val="600"/>
                        </a:spcBef>
                        <a:spcAft>
                          <a:spcPts val="600"/>
                        </a:spcAft>
                      </a:pPr>
                      <a:endParaRPr lang="fr-FR" sz="1400" b="0" dirty="0">
                        <a:solidFill>
                          <a:schemeClr val="tx1"/>
                        </a:solidFill>
                        <a:effectLst/>
                        <a:latin typeface="Calibri" panose="020F0502020204030204" pitchFamily="34" charset="0"/>
                        <a:ea typeface="Calibri" panose="020F0502020204030204" pitchFamily="34" charset="0"/>
                      </a:endParaRPr>
                    </a:p>
                  </a:txBody>
                  <a:tcPr marL="39370" marR="39370" marT="0" marB="0">
                    <a:lnT w="38100" cap="flat" cmpd="sng" algn="ctr">
                      <a:noFill/>
                      <a:prstDash val="solid"/>
                      <a:round/>
                      <a:headEnd type="none" w="med" len="med"/>
                      <a:tailEnd type="none" w="med" len="med"/>
                    </a:lnT>
                    <a:lnB w="12700" cmpd="sng">
                      <a:noFill/>
                    </a:lnB>
                    <a:noFill/>
                  </a:tcPr>
                </a:tc>
                <a:tc>
                  <a:txBody>
                    <a:bodyPr/>
                    <a:lstStyle/>
                    <a:p>
                      <a:pPr marL="0" marR="0" indent="0" algn="ctr" defTabSz="914400" rtl="0" eaLnBrk="1" fontAlgn="auto" latinLnBrk="0" hangingPunct="1">
                        <a:lnSpc>
                          <a:spcPct val="130000"/>
                        </a:lnSpc>
                        <a:spcBef>
                          <a:spcPts val="600"/>
                        </a:spcBef>
                        <a:spcAft>
                          <a:spcPts val="600"/>
                        </a:spcAft>
                        <a:buClrTx/>
                        <a:buSzTx/>
                        <a:buFontTx/>
                        <a:buNone/>
                        <a:tabLst/>
                        <a:defRPr/>
                      </a:pPr>
                      <a:endParaRPr lang="fr-FR" sz="1400" b="0" dirty="0">
                        <a:solidFill>
                          <a:schemeClr val="tx1"/>
                        </a:solidFill>
                        <a:effectLst/>
                        <a:latin typeface="Calibri" panose="020F0502020204030204" pitchFamily="34" charset="0"/>
                        <a:ea typeface="Calibri" panose="020F0502020204030204" pitchFamily="34" charset="0"/>
                      </a:endParaRPr>
                    </a:p>
                  </a:txBody>
                  <a:tcPr marL="39370" marR="39370" marT="0" marB="0">
                    <a:lnT w="38100" cap="flat" cmpd="sng" algn="ctr">
                      <a:noFill/>
                      <a:prstDash val="solid"/>
                      <a:round/>
                      <a:headEnd type="none" w="med" len="med"/>
                      <a:tailEnd type="none" w="med" len="med"/>
                    </a:lnT>
                    <a:lnB w="12700" cmpd="sng">
                      <a:noFill/>
                    </a:lnB>
                    <a:noFill/>
                  </a:tcPr>
                </a:tc>
                <a:extLst>
                  <a:ext uri="{0D108BD9-81ED-4DB2-BD59-A6C34878D82A}">
                    <a16:rowId xmlns="" xmlns:a16="http://schemas.microsoft.com/office/drawing/2014/main" val="10004"/>
                  </a:ext>
                </a:extLst>
              </a:tr>
              <a:tr h="360000">
                <a:tc>
                  <a:txBody>
                    <a:bodyPr/>
                    <a:lstStyle/>
                    <a:p>
                      <a:pPr algn="ctr">
                        <a:lnSpc>
                          <a:spcPct val="130000"/>
                        </a:lnSpc>
                        <a:spcBef>
                          <a:spcPts val="600"/>
                        </a:spcBef>
                        <a:spcAft>
                          <a:spcPts val="600"/>
                        </a:spcAft>
                      </a:pPr>
                      <a:endParaRPr lang="fr-FR" sz="1400" b="0" dirty="0">
                        <a:solidFill>
                          <a:schemeClr val="tx1"/>
                        </a:solidFill>
                        <a:effectLst/>
                        <a:latin typeface="Calibri" panose="020F0502020204030204" pitchFamily="34" charset="0"/>
                        <a:ea typeface="Calibri" panose="020F0502020204030204" pitchFamily="34" charset="0"/>
                      </a:endParaRPr>
                    </a:p>
                  </a:txBody>
                  <a:tcPr marL="39370" marR="39370" marT="0" marB="0">
                    <a:lnT w="38100" cap="flat" cmpd="sng" algn="ctr">
                      <a:noFill/>
                      <a:prstDash val="solid"/>
                      <a:round/>
                      <a:headEnd type="none" w="med" len="med"/>
                      <a:tailEnd type="none" w="med" len="med"/>
                    </a:lnT>
                    <a:lnB w="12700" cmpd="sng">
                      <a:noFill/>
                    </a:lnB>
                    <a:noFill/>
                  </a:tcPr>
                </a:tc>
                <a:tc>
                  <a:txBody>
                    <a:bodyPr/>
                    <a:lstStyle/>
                    <a:p>
                      <a:pPr algn="ctr">
                        <a:lnSpc>
                          <a:spcPct val="130000"/>
                        </a:lnSpc>
                        <a:spcBef>
                          <a:spcPts val="600"/>
                        </a:spcBef>
                        <a:spcAft>
                          <a:spcPts val="600"/>
                        </a:spcAft>
                      </a:pPr>
                      <a:endParaRPr lang="fr-FR" sz="1400" b="0" dirty="0">
                        <a:solidFill>
                          <a:schemeClr val="tx1"/>
                        </a:solidFill>
                        <a:effectLst/>
                        <a:latin typeface="Calibri" panose="020F0502020204030204" pitchFamily="34" charset="0"/>
                        <a:ea typeface="Calibri" panose="020F0502020204030204" pitchFamily="34" charset="0"/>
                      </a:endParaRPr>
                    </a:p>
                  </a:txBody>
                  <a:tcPr marL="39370" marR="39370" marT="0" marB="0">
                    <a:lnT w="38100" cap="flat" cmpd="sng" algn="ctr">
                      <a:noFill/>
                      <a:prstDash val="solid"/>
                      <a:round/>
                      <a:headEnd type="none" w="med" len="med"/>
                      <a:tailEnd type="none" w="med" len="med"/>
                    </a:lnT>
                    <a:lnB w="12700" cmpd="sng">
                      <a:noFill/>
                    </a:lnB>
                    <a:noFill/>
                  </a:tcPr>
                </a:tc>
                <a:tc>
                  <a:txBody>
                    <a:bodyPr/>
                    <a:lstStyle/>
                    <a:p>
                      <a:pPr marL="0" marR="0" indent="0" algn="ctr" defTabSz="914400" rtl="0" eaLnBrk="1" fontAlgn="auto" latinLnBrk="0" hangingPunct="1">
                        <a:lnSpc>
                          <a:spcPct val="130000"/>
                        </a:lnSpc>
                        <a:spcBef>
                          <a:spcPts val="600"/>
                        </a:spcBef>
                        <a:spcAft>
                          <a:spcPts val="600"/>
                        </a:spcAft>
                        <a:buClrTx/>
                        <a:buSzTx/>
                        <a:buFontTx/>
                        <a:buNone/>
                        <a:tabLst/>
                        <a:defRPr/>
                      </a:pPr>
                      <a:endParaRPr lang="fr-FR" sz="1400" b="0" dirty="0">
                        <a:solidFill>
                          <a:schemeClr val="tx1"/>
                        </a:solidFill>
                        <a:effectLst/>
                      </a:endParaRPr>
                    </a:p>
                  </a:txBody>
                  <a:tcPr marL="39370" marR="39370" marT="0" marB="0">
                    <a:lnT w="38100" cap="flat" cmpd="sng" algn="ctr">
                      <a:noFill/>
                      <a:prstDash val="solid"/>
                      <a:round/>
                      <a:headEnd type="none" w="med" len="med"/>
                      <a:tailEnd type="none" w="med" len="med"/>
                    </a:lnT>
                    <a:lnB w="12700" cmpd="sng">
                      <a:noFill/>
                    </a:lnB>
                    <a:noFill/>
                  </a:tcPr>
                </a:tc>
                <a:tc>
                  <a:txBody>
                    <a:bodyPr/>
                    <a:lstStyle/>
                    <a:p>
                      <a:pPr algn="ctr">
                        <a:lnSpc>
                          <a:spcPct val="130000"/>
                        </a:lnSpc>
                        <a:spcBef>
                          <a:spcPts val="600"/>
                        </a:spcBef>
                        <a:spcAft>
                          <a:spcPts val="600"/>
                        </a:spcAft>
                      </a:pPr>
                      <a:endParaRPr lang="fr-FR" sz="1400" b="0" dirty="0">
                        <a:solidFill>
                          <a:schemeClr val="tx1"/>
                        </a:solidFill>
                        <a:effectLst/>
                        <a:latin typeface="Calibri" panose="020F0502020204030204" pitchFamily="34" charset="0"/>
                        <a:ea typeface="Calibri" panose="020F0502020204030204" pitchFamily="34" charset="0"/>
                      </a:endParaRPr>
                    </a:p>
                  </a:txBody>
                  <a:tcPr marL="39370" marR="39370" marT="0" marB="0">
                    <a:lnT w="38100" cap="flat" cmpd="sng" algn="ctr">
                      <a:noFill/>
                      <a:prstDash val="solid"/>
                      <a:round/>
                      <a:headEnd type="none" w="med" len="med"/>
                      <a:tailEnd type="none" w="med" len="med"/>
                    </a:lnT>
                    <a:lnB w="12700" cmpd="sng">
                      <a:noFill/>
                    </a:lnB>
                    <a:noFill/>
                  </a:tcPr>
                </a:tc>
                <a:tc>
                  <a:txBody>
                    <a:bodyPr/>
                    <a:lstStyle/>
                    <a:p>
                      <a:pPr marL="0" marR="0" indent="0" algn="ctr" defTabSz="914400" rtl="0" eaLnBrk="1" fontAlgn="auto" latinLnBrk="0" hangingPunct="1">
                        <a:lnSpc>
                          <a:spcPct val="130000"/>
                        </a:lnSpc>
                        <a:spcBef>
                          <a:spcPts val="600"/>
                        </a:spcBef>
                        <a:spcAft>
                          <a:spcPts val="600"/>
                        </a:spcAft>
                        <a:buClrTx/>
                        <a:buSzTx/>
                        <a:buFontTx/>
                        <a:buNone/>
                        <a:tabLst/>
                        <a:defRPr/>
                      </a:pPr>
                      <a:endParaRPr lang="fr-FR" sz="1400" b="0" dirty="0">
                        <a:solidFill>
                          <a:schemeClr val="tx1"/>
                        </a:solidFill>
                        <a:effectLst/>
                        <a:latin typeface="Calibri" panose="020F0502020204030204" pitchFamily="34" charset="0"/>
                        <a:ea typeface="Calibri" panose="020F0502020204030204" pitchFamily="34" charset="0"/>
                      </a:endParaRPr>
                    </a:p>
                  </a:txBody>
                  <a:tcPr marL="39370" marR="39370" marT="0" marB="0">
                    <a:lnT w="38100" cap="flat" cmpd="sng" algn="ctr">
                      <a:noFill/>
                      <a:prstDash val="solid"/>
                      <a:round/>
                      <a:headEnd type="none" w="med" len="med"/>
                      <a:tailEnd type="none" w="med" len="med"/>
                    </a:lnT>
                    <a:lnB w="12700" cmpd="sng">
                      <a:noFill/>
                    </a:lnB>
                    <a:noFill/>
                  </a:tcPr>
                </a:tc>
                <a:extLst>
                  <a:ext uri="{0D108BD9-81ED-4DB2-BD59-A6C34878D82A}">
                    <a16:rowId xmlns="" xmlns:a16="http://schemas.microsoft.com/office/drawing/2014/main" val="10005"/>
                  </a:ext>
                </a:extLst>
              </a:tr>
              <a:tr h="1440000">
                <a:tc>
                  <a:txBody>
                    <a:bodyPr/>
                    <a:lstStyle/>
                    <a:p>
                      <a:pPr algn="just">
                        <a:lnSpc>
                          <a:spcPct val="130000"/>
                        </a:lnSpc>
                        <a:spcBef>
                          <a:spcPts val="600"/>
                        </a:spcBef>
                        <a:spcAft>
                          <a:spcPts val="600"/>
                        </a:spcAft>
                      </a:pPr>
                      <a:r>
                        <a:rPr lang="fr-FR" sz="1400" b="0" dirty="0">
                          <a:solidFill>
                            <a:schemeClr val="tx1"/>
                          </a:solidFill>
                          <a:effectLst/>
                        </a:rPr>
                        <a:t>L’enquête a été menée auprès d’un échantillon de </a:t>
                      </a:r>
                      <a:r>
                        <a:rPr lang="fr-FR" sz="1400" b="1" dirty="0">
                          <a:solidFill>
                            <a:srgbClr val="A50021"/>
                          </a:solidFill>
                          <a:effectLst/>
                        </a:rPr>
                        <a:t>1002 </a:t>
                      </a:r>
                      <a:r>
                        <a:rPr lang="fr-FR" sz="1400" b="0" dirty="0">
                          <a:solidFill>
                            <a:schemeClr val="tx1"/>
                          </a:solidFill>
                          <a:effectLst/>
                        </a:rPr>
                        <a:t>personnes, représentatif de la population française âgée de 18 ans et plus.</a:t>
                      </a:r>
                      <a:endParaRPr lang="fr-FR" sz="1400" b="0" dirty="0">
                        <a:solidFill>
                          <a:schemeClr val="tx1"/>
                        </a:solidFill>
                        <a:effectLst/>
                        <a:latin typeface="Calibri" panose="020F0502020204030204" pitchFamily="34" charset="0"/>
                        <a:ea typeface="Calibri" panose="020F0502020204030204" pitchFamily="34" charset="0"/>
                      </a:endParaRPr>
                    </a:p>
                    <a:p>
                      <a:pPr algn="just">
                        <a:lnSpc>
                          <a:spcPct val="130000"/>
                        </a:lnSpc>
                        <a:spcBef>
                          <a:spcPts val="600"/>
                        </a:spcBef>
                        <a:spcAft>
                          <a:spcPts val="600"/>
                        </a:spcAft>
                      </a:pPr>
                      <a:endParaRPr lang="fr-FR" sz="1400" b="0" dirty="0">
                        <a:solidFill>
                          <a:schemeClr val="tx1"/>
                        </a:solidFill>
                        <a:effectLst/>
                        <a:latin typeface="Calibri" panose="020F0502020204030204" pitchFamily="34" charset="0"/>
                        <a:ea typeface="Calibri" panose="020F0502020204030204" pitchFamily="34" charset="0"/>
                      </a:endParaRPr>
                    </a:p>
                  </a:txBody>
                  <a:tcPr marL="39370" marR="39370" marT="0" marB="0">
                    <a:lnT w="38100" cap="flat" cmpd="sng" algn="ctr">
                      <a:noFill/>
                      <a:prstDash val="solid"/>
                      <a:round/>
                      <a:headEnd type="none" w="med" len="med"/>
                      <a:tailEnd type="none" w="med" len="med"/>
                    </a:lnT>
                    <a:noFill/>
                  </a:tcPr>
                </a:tc>
                <a:tc>
                  <a:txBody>
                    <a:bodyPr/>
                    <a:lstStyle/>
                    <a:p>
                      <a:pPr algn="just">
                        <a:lnSpc>
                          <a:spcPct val="130000"/>
                        </a:lnSpc>
                        <a:spcBef>
                          <a:spcPts val="600"/>
                        </a:spcBef>
                        <a:spcAft>
                          <a:spcPts val="600"/>
                        </a:spcAft>
                      </a:pPr>
                      <a:endParaRPr lang="fr-FR" sz="1400" b="0" dirty="0">
                        <a:solidFill>
                          <a:schemeClr val="tx1"/>
                        </a:solidFill>
                        <a:effectLst/>
                        <a:latin typeface="Calibri" panose="020F0502020204030204" pitchFamily="34" charset="0"/>
                        <a:ea typeface="Calibri" panose="020F0502020204030204" pitchFamily="34" charset="0"/>
                      </a:endParaRPr>
                    </a:p>
                  </a:txBody>
                  <a:tcPr marL="39370" marR="39370" marT="0" marB="0">
                    <a:lnT w="38100" cap="flat" cmpd="sng" algn="ctr">
                      <a:noFill/>
                      <a:prstDash val="solid"/>
                      <a:round/>
                      <a:headEnd type="none" w="med" len="med"/>
                      <a:tailEnd type="none" w="med" len="med"/>
                    </a:lnT>
                    <a:noFill/>
                  </a:tcPr>
                </a:tc>
                <a:tc>
                  <a:txBody>
                    <a:bodyPr/>
                    <a:lstStyle/>
                    <a:p>
                      <a:pPr marL="0" marR="0" indent="0" algn="just" defTabSz="914400" rtl="0" eaLnBrk="1" fontAlgn="auto" latinLnBrk="0" hangingPunct="1">
                        <a:lnSpc>
                          <a:spcPct val="130000"/>
                        </a:lnSpc>
                        <a:spcBef>
                          <a:spcPts val="600"/>
                        </a:spcBef>
                        <a:spcAft>
                          <a:spcPts val="600"/>
                        </a:spcAft>
                        <a:buClrTx/>
                        <a:buSzTx/>
                        <a:buFontTx/>
                        <a:buNone/>
                        <a:tabLst/>
                        <a:defRPr/>
                      </a:pPr>
                      <a:r>
                        <a:rPr lang="fr-FR" sz="1400" b="0" dirty="0">
                          <a:solidFill>
                            <a:schemeClr val="tx1"/>
                          </a:solidFill>
                          <a:effectLst/>
                        </a:rPr>
                        <a:t>La représentativité de l’échantillon a été assurée par la méthode des quotas (sexe, âge, profession de l’interviewé) après stratification par région et catégorie d’agglomération.</a:t>
                      </a:r>
                    </a:p>
                  </a:txBody>
                  <a:tcPr marL="39370" marR="39370" marT="0" marB="0">
                    <a:lnT w="38100" cap="flat" cmpd="sng" algn="ctr">
                      <a:noFill/>
                      <a:prstDash val="solid"/>
                      <a:round/>
                      <a:headEnd type="none" w="med" len="med"/>
                      <a:tailEnd type="none" w="med" len="med"/>
                    </a:lnT>
                    <a:noFill/>
                  </a:tcPr>
                </a:tc>
                <a:tc>
                  <a:txBody>
                    <a:bodyPr/>
                    <a:lstStyle/>
                    <a:p>
                      <a:pPr algn="just">
                        <a:lnSpc>
                          <a:spcPct val="130000"/>
                        </a:lnSpc>
                        <a:spcBef>
                          <a:spcPts val="600"/>
                        </a:spcBef>
                        <a:spcAft>
                          <a:spcPts val="600"/>
                        </a:spcAft>
                      </a:pPr>
                      <a:endParaRPr lang="fr-FR" sz="1400" b="0" dirty="0">
                        <a:solidFill>
                          <a:schemeClr val="tx1"/>
                        </a:solidFill>
                        <a:effectLst/>
                        <a:latin typeface="Calibri" panose="020F0502020204030204" pitchFamily="34" charset="0"/>
                        <a:ea typeface="Calibri" panose="020F0502020204030204" pitchFamily="34" charset="0"/>
                      </a:endParaRPr>
                    </a:p>
                  </a:txBody>
                  <a:tcPr marL="39370" marR="39370" marT="0" marB="0">
                    <a:lnT w="38100" cap="flat" cmpd="sng" algn="ctr">
                      <a:noFill/>
                      <a:prstDash val="solid"/>
                      <a:round/>
                      <a:headEnd type="none" w="med" len="med"/>
                      <a:tailEnd type="none" w="med" len="med"/>
                    </a:lnT>
                    <a:noFill/>
                  </a:tcPr>
                </a:tc>
                <a:tc>
                  <a:txBody>
                    <a:bodyPr/>
                    <a:lstStyle/>
                    <a:p>
                      <a:pPr marL="0" marR="0" indent="0" algn="just" defTabSz="914400" rtl="0" eaLnBrk="1" fontAlgn="auto" latinLnBrk="0" hangingPunct="1">
                        <a:lnSpc>
                          <a:spcPct val="130000"/>
                        </a:lnSpc>
                        <a:spcBef>
                          <a:spcPts val="600"/>
                        </a:spcBef>
                        <a:spcAft>
                          <a:spcPts val="600"/>
                        </a:spcAft>
                        <a:buClrTx/>
                        <a:buSzTx/>
                        <a:buFontTx/>
                        <a:buNone/>
                        <a:tabLst/>
                        <a:defRPr/>
                      </a:pPr>
                      <a:r>
                        <a:rPr lang="fr-FR" sz="1400" b="0" dirty="0">
                          <a:solidFill>
                            <a:schemeClr val="tx1"/>
                          </a:solidFill>
                          <a:effectLst/>
                        </a:rPr>
                        <a:t>Les interviews ont été réalisées par questionnaire auto-administré en ligne du 24 au 28 août 2018.</a:t>
                      </a:r>
                      <a:endParaRPr lang="fr-FR" sz="1400" b="0" dirty="0">
                        <a:solidFill>
                          <a:schemeClr val="tx1"/>
                        </a:solidFill>
                        <a:effectLst/>
                        <a:latin typeface="Calibri" panose="020F0502020204030204" pitchFamily="34" charset="0"/>
                        <a:ea typeface="Calibri" panose="020F0502020204030204" pitchFamily="34" charset="0"/>
                      </a:endParaRPr>
                    </a:p>
                  </a:txBody>
                  <a:tcPr marL="39370" marR="39370" marT="0" marB="0">
                    <a:lnT w="38100" cap="flat" cmpd="sng" algn="ctr">
                      <a:noFill/>
                      <a:prstDash val="solid"/>
                      <a:round/>
                      <a:headEnd type="none" w="med" len="med"/>
                      <a:tailEnd type="none" w="med" len="med"/>
                    </a:lnT>
                    <a:noFill/>
                  </a:tcPr>
                </a:tc>
                <a:extLst>
                  <a:ext uri="{0D108BD9-81ED-4DB2-BD59-A6C34878D82A}">
                    <a16:rowId xmlns="" xmlns:a16="http://schemas.microsoft.com/office/drawing/2014/main" val="10006"/>
                  </a:ext>
                </a:extLst>
              </a:tr>
            </a:tbl>
          </a:graphicData>
        </a:graphic>
      </p:graphicFrame>
      <p:grpSp>
        <p:nvGrpSpPr>
          <p:cNvPr id="8" name="Groupe 7"/>
          <p:cNvGrpSpPr/>
          <p:nvPr/>
        </p:nvGrpSpPr>
        <p:grpSpPr>
          <a:xfrm>
            <a:off x="1839890" y="3227802"/>
            <a:ext cx="896650" cy="487940"/>
            <a:chOff x="1325366" y="3003406"/>
            <a:chExt cx="896650" cy="487940"/>
          </a:xfrm>
        </p:grpSpPr>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5366" y="3003406"/>
              <a:ext cx="487940" cy="487940"/>
            </a:xfrm>
            <a:prstGeom prst="rect">
              <a:avLst/>
            </a:prstGeom>
          </p:spPr>
        </p:pic>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9721" y="3003406"/>
              <a:ext cx="487940" cy="487940"/>
            </a:xfrm>
            <a:prstGeom prst="rect">
              <a:avLst/>
            </a:prstGeom>
          </p:spPr>
        </p:pic>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4076" y="3003406"/>
              <a:ext cx="487940" cy="487940"/>
            </a:xfrm>
            <a:prstGeom prst="rect">
              <a:avLst/>
            </a:prstGeom>
          </p:spPr>
        </p:pic>
      </p:grpSp>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320017" y="3145822"/>
            <a:ext cx="569920" cy="569920"/>
          </a:xfrm>
          <a:prstGeom prst="rect">
            <a:avLst/>
          </a:prstGeom>
        </p:spPr>
      </p:pic>
      <p:pic>
        <p:nvPicPr>
          <p:cNvPr id="15" name="Imag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3199" y="3100351"/>
            <a:ext cx="714339" cy="714339"/>
          </a:xfrm>
          <a:prstGeom prst="rect">
            <a:avLst/>
          </a:prstGeom>
        </p:spPr>
      </p:pic>
      <p:sp>
        <p:nvSpPr>
          <p:cNvPr id="4" name="ZoneTexte 3"/>
          <p:cNvSpPr txBox="1"/>
          <p:nvPr/>
        </p:nvSpPr>
        <p:spPr>
          <a:xfrm>
            <a:off x="952500" y="6098947"/>
            <a:ext cx="9389596" cy="523220"/>
          </a:xfrm>
          <a:prstGeom prst="rect">
            <a:avLst/>
          </a:prstGeom>
          <a:noFill/>
        </p:spPr>
        <p:txBody>
          <a:bodyPr wrap="square" rtlCol="0">
            <a:spAutoFit/>
          </a:bodyPr>
          <a:lstStyle/>
          <a:p>
            <a:r>
              <a:rPr lang="fr-FR" sz="1400" i="1" dirty="0"/>
              <a:t>Certaines réponses ont été présentées sur la base des possesseurs d’au moins un produit d’épargne, </a:t>
            </a:r>
          </a:p>
          <a:p>
            <a:r>
              <a:rPr lang="fr-FR" sz="1400" i="1" dirty="0"/>
              <a:t>soit 87% de l’échantillon total</a:t>
            </a:r>
          </a:p>
        </p:txBody>
      </p:sp>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506" y="6195060"/>
            <a:ext cx="330994" cy="330994"/>
          </a:xfrm>
          <a:prstGeom prst="rect">
            <a:avLst/>
          </a:prstGeom>
        </p:spPr>
      </p:pic>
    </p:spTree>
    <p:extLst>
      <p:ext uri="{BB962C8B-B14F-4D97-AF65-F5344CB8AC3E}">
        <p14:creationId xmlns:p14="http://schemas.microsoft.com/office/powerpoint/2010/main" val="36162920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5369</TotalTime>
  <Words>1380</Words>
  <Application>Microsoft Macintosh PowerPoint</Application>
  <PresentationFormat>Personnalisé</PresentationFormat>
  <Paragraphs>248</Paragraphs>
  <Slides>40</Slides>
  <Notes>0</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40</vt:i4>
      </vt:variant>
    </vt:vector>
  </HeadingPairs>
  <TitlesOfParts>
    <vt:vector size="52" baseType="lpstr">
      <vt:lpstr>Calibri</vt:lpstr>
      <vt:lpstr>Calibri Light</vt:lpstr>
      <vt:lpstr>Century Gothic</vt:lpstr>
      <vt:lpstr>Georgia</vt:lpstr>
      <vt:lpstr>Rotis Semi Serif Std</vt:lpstr>
      <vt:lpstr>Times New Roman</vt:lpstr>
      <vt:lpstr>Trebuchet MS</vt:lpstr>
      <vt:lpstr>Webdings</vt:lpstr>
      <vt:lpstr>Wingdings</vt:lpstr>
      <vt:lpstr>Wingdings 3</vt:lpstr>
      <vt:lpstr>Arial</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Thiên-Minh Polodna</dc:creator>
  <cp:lastModifiedBy>Grégoire Cousté</cp:lastModifiedBy>
  <cp:revision>31</cp:revision>
  <dcterms:created xsi:type="dcterms:W3CDTF">2017-09-21T09:01:15Z</dcterms:created>
  <dcterms:modified xsi:type="dcterms:W3CDTF">2018-09-24T16:48:20Z</dcterms:modified>
</cp:coreProperties>
</file>